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74" r:id="rId5"/>
    <p:sldId id="275" r:id="rId6"/>
    <p:sldId id="257" r:id="rId7"/>
    <p:sldId id="279" r:id="rId8"/>
    <p:sldId id="259" r:id="rId9"/>
    <p:sldId id="277" r:id="rId10"/>
    <p:sldId id="282" r:id="rId11"/>
    <p:sldId id="281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80" r:id="rId20"/>
    <p:sldId id="268" r:id="rId21"/>
    <p:sldId id="278" r:id="rId22"/>
    <p:sldId id="269" r:id="rId23"/>
    <p:sldId id="270" r:id="rId24"/>
    <p:sldId id="271" r:id="rId25"/>
    <p:sldId id="272" r:id="rId26"/>
    <p:sldId id="273" r:id="rId27"/>
    <p:sldId id="258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8BC58-9B6A-0E29-D7EB-98DBCCF65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8A1429-0FC7-43E5-8182-6844BD0F0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3BACF-EE56-CB57-5E9B-AACFEC1DF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7A231-84BB-AB27-F052-F34AA32F6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249AA-6A49-CAB8-69E2-39CC4CB4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1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A094-88B7-DBB1-26A9-B470EA297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C661E8-775F-19A4-197D-3079C315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8751E-DE3A-EBD8-0E4E-E8D64013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3C519-77AB-0812-B38E-50D2F4F4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85442-DE6E-EF6E-E99E-A1E069A62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26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74539-FCFF-3B49-262A-1982BC22D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1019D5-8F59-46A2-9EB5-59CA537FC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0920A-EA22-CAB8-D5B8-6662CEEE5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551078-F688-D978-F1A1-1F4B19F1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33311-2145-6106-CB09-E0F149C3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59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27F0-F345-EDAF-E787-475F39499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E77FC-3BF8-AA0A-6F37-86737DFF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2661F-10DB-F139-4DF5-26F3AB98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4020A-CED1-3B99-ABBC-C1049E98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00D5A-B54F-6010-AD03-5A248A331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29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6EE7-42CC-96C9-E80E-B767F5700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FEE48-14D0-0C41-547F-4EE4515B8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39C9E-8247-288E-B832-A76002296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89B3B-F0B3-DC72-1441-7826BCF5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F3AC1B-8621-6561-0540-7E26537F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697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03C87-50FB-7AFB-EC7B-258473BA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68A1-C671-9C60-8565-8C6F597DAD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7B3B8-B6A7-BF3B-5614-C07C6DDB4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BEE29-ADD6-6B63-0B92-DD66E1041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CE166-1082-9E22-EC2E-4CE6A9E00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FD92F-CF8A-F6C8-C21D-1DDB0DCF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604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DB8A-36C4-8A13-2B9E-5F2CDAFA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A4275-35AB-6EEE-571F-6BEF7BD5E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0E2A-E728-2557-18BD-391542F2D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78C18E-B4CA-7218-59A4-F47BE0320E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363D0D-578B-C05B-B466-9875B902D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1C5834-556C-ABBA-F734-7C58970E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D7E401-7940-C626-9CA2-E72AC2276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FEFDB-BD46-8F5B-853E-8890460D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30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961EC-B1AF-4D12-6775-F0C043C2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7932-1FCB-A2E6-8348-D4DA4938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018A7-B579-4DF4-2009-4752FAA2B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EF57B-A861-1E9D-5337-5EB099EF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334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5DF37-C707-0A61-9A82-C65A2405F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56824F-8C34-CA98-2545-9815BD6D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B3012-4C9C-310A-5ECF-9386833B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461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39AD5-2719-BAA0-2CB8-58E731D3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B92351-329D-DB7C-BA85-87A9F2E7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33EA5-ECF9-B5B1-A363-8EF7A23E8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96811-8956-B0D6-E1A8-9C707DE6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EE7CF-37AE-CCC6-907E-4C4529C7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73487-21A9-56AE-3E5F-FE21EEBDE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09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8B5D2-7CEF-5930-94C3-DB9C1388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E4E748-D8CE-B013-4F51-BF9885E66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5461E-5790-558C-4239-88025BF9D2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76AED3-4715-B623-6278-32A660FC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0FF51-33D7-6E33-87CF-DD1445AA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F1DB3-F98C-4AC1-EA86-70778FB4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643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858C6-F46E-93EC-7054-E7F78037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D5C9-EF6C-1870-F66B-8985833B4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1F9B9-B5E9-6A14-095C-6D54FC164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F27D7-7012-4CE0-B4BC-24AD56800550}" type="datetimeFigureOut">
              <a:rPr lang="en-IN" smtClean="0"/>
              <a:t>19-03-2025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C8DCC-8A5F-445F-7C11-C6FBDA631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10411-E6EC-95CD-46E5-EFE58FDBBC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D3D3B-87AB-4188-B851-4D5E2C664E5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64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osm.etsi.org/gitlab/osm/ng-ui/-/archive/master/ng-ui-master.zip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ithub.com/openssh/openssh-portable/archive/refs/tags/V_9_9_P2.zi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DEEE9-3D0E-C8CF-38DA-AAF7128D7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824720" cy="2799397"/>
          </a:xfrm>
        </p:spPr>
        <p:txBody>
          <a:bodyPr>
            <a:normAutofit/>
          </a:bodyPr>
          <a:lstStyle/>
          <a:p>
            <a:r>
              <a:rPr lang="en-US" b="1" dirty="0"/>
              <a:t>Analysis of Sample Source Code Test Report Generated by Coverity Tool</a:t>
            </a:r>
            <a:endParaRPr lang="en-IN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6717F6-FF06-508A-74B5-6FE36B7B74AA}"/>
              </a:ext>
            </a:extLst>
          </p:cNvPr>
          <p:cNvSpPr txBox="1"/>
          <p:nvPr/>
        </p:nvSpPr>
        <p:spPr>
          <a:xfrm>
            <a:off x="8470900" y="5773738"/>
            <a:ext cx="535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HARI RAMAMOORTHY M</a:t>
            </a:r>
          </a:p>
          <a:p>
            <a:r>
              <a:rPr lang="en-IN" b="1" dirty="0"/>
              <a:t>RA(SAS), NCCS BANGALORE</a:t>
            </a:r>
          </a:p>
        </p:txBody>
      </p:sp>
    </p:spTree>
    <p:extLst>
      <p:ext uri="{BB962C8B-B14F-4D97-AF65-F5344CB8AC3E}">
        <p14:creationId xmlns:p14="http://schemas.microsoft.com/office/powerpoint/2010/main" val="387967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B5D6FA-90C6-71B1-00A5-C4C053744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6" t="27544"/>
          <a:stretch/>
        </p:blipFill>
        <p:spPr>
          <a:xfrm>
            <a:off x="215900" y="1378032"/>
            <a:ext cx="5564319" cy="3600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39FA7E-4680-22E9-96BC-FCF69A4FE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1" t="26742"/>
          <a:stretch/>
        </p:blipFill>
        <p:spPr>
          <a:xfrm>
            <a:off x="6096000" y="102118"/>
            <a:ext cx="4718729" cy="3143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20AF82-A3F5-3182-4509-AE7A16051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5" t="27143"/>
          <a:stretch/>
        </p:blipFill>
        <p:spPr>
          <a:xfrm>
            <a:off x="6096000" y="3510454"/>
            <a:ext cx="4800599" cy="32454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BFFFCF-79DA-575D-56F3-F1C9A2DC47C4}"/>
              </a:ext>
            </a:extLst>
          </p:cNvPr>
          <p:cNvSpPr txBox="1"/>
          <p:nvPr/>
        </p:nvSpPr>
        <p:spPr>
          <a:xfrm>
            <a:off x="185010" y="221734"/>
            <a:ext cx="383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Severity Mapping </a:t>
            </a:r>
            <a:r>
              <a:rPr lang="en-IN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716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DDC19-4FC3-8A82-E90B-6E2B26114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42" b="2036"/>
          <a:stretch/>
        </p:blipFill>
        <p:spPr>
          <a:xfrm>
            <a:off x="406400" y="520700"/>
            <a:ext cx="5994112" cy="6121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E4E2E8-CEA9-2653-69A8-0463798E58CA}"/>
              </a:ext>
            </a:extLst>
          </p:cNvPr>
          <p:cNvSpPr txBox="1"/>
          <p:nvPr/>
        </p:nvSpPr>
        <p:spPr>
          <a:xfrm>
            <a:off x="165100" y="120135"/>
            <a:ext cx="344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Report Generation Configuration </a:t>
            </a:r>
            <a:r>
              <a:rPr lang="en-IN" dirty="0"/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C3D50A-536B-2260-94C9-79FBD1126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59" r="82917" b="5555"/>
          <a:stretch/>
        </p:blipFill>
        <p:spPr>
          <a:xfrm>
            <a:off x="7035800" y="622300"/>
            <a:ext cx="3987800" cy="26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61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439194-BAF0-DD43-A51A-5372D617F8B6}"/>
              </a:ext>
            </a:extLst>
          </p:cNvPr>
          <p:cNvSpPr txBox="1"/>
          <p:nvPr/>
        </p:nvSpPr>
        <p:spPr>
          <a:xfrm>
            <a:off x="365760" y="71847"/>
            <a:ext cx="587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Coverity Security Report </a:t>
            </a:r>
            <a:r>
              <a:rPr lang="en-IN" dirty="0"/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3E4F37-F484-ABF6-AA99-02DD3AB79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720" y="256513"/>
            <a:ext cx="5039360" cy="6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4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EF0C0C-54CA-DD94-22DF-A16D80DA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373185"/>
            <a:ext cx="4744720" cy="62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4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60D9D1-FBBB-7197-F54A-7362602E2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886" y="167640"/>
            <a:ext cx="5056121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2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F3B7B-7A06-978E-8F14-474BE6415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350" y="335280"/>
            <a:ext cx="4831080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178CB6-912A-C020-6BD0-3178BCAE2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968" y="243840"/>
            <a:ext cx="5008064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35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C4563A-8982-B2D4-3522-BC8890753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28" y="203200"/>
            <a:ext cx="4983985" cy="65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2E9714-00A3-1BE0-B06F-F127D9A94E7C}"/>
              </a:ext>
            </a:extLst>
          </p:cNvPr>
          <p:cNvSpPr txBox="1"/>
          <p:nvPr/>
        </p:nvSpPr>
        <p:spPr>
          <a:xfrm>
            <a:off x="81280" y="7547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Project Source Code : </a:t>
            </a:r>
            <a:r>
              <a:rPr lang="en-IN" dirty="0"/>
              <a:t>Open Source MANO – NG UI v17 </a:t>
            </a:r>
          </a:p>
          <a:p>
            <a:r>
              <a:rPr lang="en-IN" b="1" dirty="0"/>
              <a:t>Repo link : </a:t>
            </a:r>
            <a:r>
              <a:rPr lang="en-IN" dirty="0">
                <a:hlinkClick r:id="rId2"/>
              </a:rPr>
              <a:t>https://osm.etsi.org/gitlab/osm/ng-ui/-/archive/master/ng-ui-master.zip</a:t>
            </a:r>
            <a:endParaRPr lang="en-IN" dirty="0"/>
          </a:p>
          <a:p>
            <a:r>
              <a:rPr lang="en-IN" b="1" dirty="0"/>
              <a:t>Source code language : </a:t>
            </a:r>
            <a:r>
              <a:rPr lang="en-US" dirty="0" err="1"/>
              <a:t>Javascript</a:t>
            </a:r>
            <a:r>
              <a:rPr lang="en-US" dirty="0"/>
              <a:t>, Typescript, HTML, and SCSS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D3DCB-53E3-B302-28B4-2F56B7112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8"/>
          <a:stretch/>
        </p:blipFill>
        <p:spPr>
          <a:xfrm>
            <a:off x="1006910" y="1458685"/>
            <a:ext cx="9387118" cy="47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6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A88935-97A2-3B9E-8BF5-6CBD970CA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r="2334" b="41778"/>
          <a:stretch/>
        </p:blipFill>
        <p:spPr>
          <a:xfrm>
            <a:off x="142240" y="650240"/>
            <a:ext cx="11907520" cy="3616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76A0B5-46AC-8192-DCF8-77F656CB0B62}"/>
              </a:ext>
            </a:extLst>
          </p:cNvPr>
          <p:cNvSpPr txBox="1"/>
          <p:nvPr/>
        </p:nvSpPr>
        <p:spPr>
          <a:xfrm>
            <a:off x="142240" y="13208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File Count in source directory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CDB54-34EC-6733-242D-AE11251B5D5E}"/>
              </a:ext>
            </a:extLst>
          </p:cNvPr>
          <p:cNvSpPr txBox="1"/>
          <p:nvPr/>
        </p:nvSpPr>
        <p:spPr>
          <a:xfrm>
            <a:off x="7055318" y="5409399"/>
            <a:ext cx="3830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Available type script file = 160</a:t>
            </a:r>
          </a:p>
          <a:p>
            <a:r>
              <a:rPr lang="en-IN" dirty="0"/>
              <a:t>Available html file = 108</a:t>
            </a:r>
          </a:p>
        </p:txBody>
      </p:sp>
    </p:spTree>
    <p:extLst>
      <p:ext uri="{BB962C8B-B14F-4D97-AF65-F5344CB8AC3E}">
        <p14:creationId xmlns:p14="http://schemas.microsoft.com/office/powerpoint/2010/main" val="99832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4AEF5B7-148F-63E7-7123-E318C2880A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13312-797F-7DD3-528C-63F7AC7C2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860" y="819155"/>
            <a:ext cx="6190379" cy="4838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6DCD2-3129-A59A-FB1A-9486E415A6CC}"/>
              </a:ext>
            </a:extLst>
          </p:cNvPr>
          <p:cNvSpPr txBox="1"/>
          <p:nvPr/>
        </p:nvSpPr>
        <p:spPr>
          <a:xfrm>
            <a:off x="254000" y="175898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Coverity Tool Deployment </a:t>
            </a:r>
            <a:r>
              <a:rPr lang="en-IN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F86347-D30E-2A6F-43DC-1F1F3E82A5E9}"/>
              </a:ext>
            </a:extLst>
          </p:cNvPr>
          <p:cNvSpPr txBox="1"/>
          <p:nvPr/>
        </p:nvSpPr>
        <p:spPr>
          <a:xfrm>
            <a:off x="1742440" y="3423920"/>
            <a:ext cx="22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Coverity Client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D4560-4116-7401-F7B9-E49F745AB9B3}"/>
              </a:ext>
            </a:extLst>
          </p:cNvPr>
          <p:cNvSpPr txBox="1"/>
          <p:nvPr/>
        </p:nvSpPr>
        <p:spPr>
          <a:xfrm>
            <a:off x="7762239" y="1671320"/>
            <a:ext cx="22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Coverity Server</a:t>
            </a:r>
          </a:p>
        </p:txBody>
      </p:sp>
    </p:spTree>
    <p:extLst>
      <p:ext uri="{BB962C8B-B14F-4D97-AF65-F5344CB8AC3E}">
        <p14:creationId xmlns:p14="http://schemas.microsoft.com/office/powerpoint/2010/main" val="420857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FA5FA-4248-5B3C-B190-EFA68599E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6CEDCF-263B-8162-6FA3-2302ED234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7"/>
          <a:stretch/>
        </p:blipFill>
        <p:spPr>
          <a:xfrm>
            <a:off x="264161" y="1089538"/>
            <a:ext cx="8069076" cy="41428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B29D38-C2D4-DBA0-92B6-9E8C5D081053}"/>
              </a:ext>
            </a:extLst>
          </p:cNvPr>
          <p:cNvSpPr txBox="1"/>
          <p:nvPr/>
        </p:nvSpPr>
        <p:spPr>
          <a:xfrm>
            <a:off x="264160" y="148318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Scan summary 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D65704-045A-DD39-5E3F-AE58F0354D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6" r="72167" b="21630"/>
          <a:stretch/>
        </p:blipFill>
        <p:spPr>
          <a:xfrm>
            <a:off x="8605520" y="1089539"/>
            <a:ext cx="3393440" cy="26619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835B95-9E81-DE23-80EE-FE14EDB6049E}"/>
              </a:ext>
            </a:extLst>
          </p:cNvPr>
          <p:cNvSpPr txBox="1"/>
          <p:nvPr/>
        </p:nvSpPr>
        <p:spPr>
          <a:xfrm>
            <a:off x="8818880" y="4254366"/>
            <a:ext cx="3180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Available type script file </a:t>
            </a:r>
            <a:r>
              <a:rPr lang="en-IN" dirty="0"/>
              <a:t>= 160</a:t>
            </a:r>
          </a:p>
          <a:p>
            <a:r>
              <a:rPr lang="en-IN" b="1" dirty="0"/>
              <a:t>Available html file </a:t>
            </a:r>
            <a:r>
              <a:rPr lang="en-IN" dirty="0"/>
              <a:t>= 108</a:t>
            </a:r>
          </a:p>
          <a:p>
            <a:endParaRPr lang="en-IN" dirty="0"/>
          </a:p>
          <a:p>
            <a:r>
              <a:rPr lang="en-IN" b="1" dirty="0"/>
              <a:t>Difference between available type files and captured file(</a:t>
            </a:r>
            <a:r>
              <a:rPr lang="en-IN" b="1" dirty="0" err="1"/>
              <a:t>ts,html</a:t>
            </a:r>
            <a:r>
              <a:rPr lang="en-IN" b="1" dirty="0"/>
              <a:t>) </a:t>
            </a:r>
            <a:r>
              <a:rPr lang="en-IN" dirty="0"/>
              <a:t>= 0</a:t>
            </a:r>
          </a:p>
        </p:txBody>
      </p:sp>
    </p:spTree>
    <p:extLst>
      <p:ext uri="{BB962C8B-B14F-4D97-AF65-F5344CB8AC3E}">
        <p14:creationId xmlns:p14="http://schemas.microsoft.com/office/powerpoint/2010/main" val="2018741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55350-2325-4921-2E8C-78B3EB7E2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EFCBC4-6BDE-7F42-EF9D-FE70BB03E38E}"/>
              </a:ext>
            </a:extLst>
          </p:cNvPr>
          <p:cNvSpPr txBox="1"/>
          <p:nvPr/>
        </p:nvSpPr>
        <p:spPr>
          <a:xfrm>
            <a:off x="162560" y="170934"/>
            <a:ext cx="299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Enabled Checkers </a:t>
            </a:r>
            <a:r>
              <a:rPr lang="en-IN" dirty="0"/>
              <a:t>: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298F62-A904-8191-CE9E-DB9DD9334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" b="9290"/>
          <a:stretch/>
        </p:blipFill>
        <p:spPr>
          <a:xfrm>
            <a:off x="495702" y="540267"/>
            <a:ext cx="10881359" cy="55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74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702F5-DC2F-F8DB-9B5B-28757C155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629826-8D26-BAAF-AC29-9E5AA0CC6D58}"/>
              </a:ext>
            </a:extLst>
          </p:cNvPr>
          <p:cNvSpPr txBox="1"/>
          <p:nvPr/>
        </p:nvSpPr>
        <p:spPr>
          <a:xfrm>
            <a:off x="132080" y="8457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Coverity Security Report </a:t>
            </a:r>
            <a:r>
              <a:rPr lang="en-IN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FECDC3-2D8A-C625-66F4-569976AF3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711" y="269240"/>
            <a:ext cx="4936738" cy="633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63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86531-BE8D-F4E9-FA5A-F9885FEB8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4AA9E-81E4-EA37-B482-A9A27C65A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094" y="223520"/>
            <a:ext cx="4903495" cy="641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47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1A9B6-22EA-D3A2-A094-875F0F149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954237-573F-5CAC-7CD1-6AE2C9C55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40" y="236995"/>
            <a:ext cx="4806982" cy="638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84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D7591A-D0B1-C138-8E5D-ECD414755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4A4D47-F977-8B02-6808-24421FD55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279" y="305881"/>
            <a:ext cx="4775563" cy="624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70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DB9C0-462E-E73A-BAB6-4CA1E953B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1E0FDD-6700-B34D-7974-7C87682B7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40" y="301680"/>
            <a:ext cx="4881698" cy="637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07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4A674B-DCBB-B367-4E58-D712007D3159}"/>
              </a:ext>
            </a:extLst>
          </p:cNvPr>
          <p:cNvSpPr txBox="1"/>
          <p:nvPr/>
        </p:nvSpPr>
        <p:spPr>
          <a:xfrm>
            <a:off x="152400" y="155956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After Scan status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92FD6-8050-F9EB-48C0-DA5B0F51B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0" y="724932"/>
            <a:ext cx="10179799" cy="57942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E7C451-5E7B-2B5D-DB39-06F0F50408C4}"/>
              </a:ext>
            </a:extLst>
          </p:cNvPr>
          <p:cNvSpPr/>
          <p:nvPr/>
        </p:nvSpPr>
        <p:spPr>
          <a:xfrm>
            <a:off x="1574800" y="4206240"/>
            <a:ext cx="9255760" cy="1026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2747226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74ACE12-8CB2-BFF9-7D96-84835A480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EAC118-7E7C-919B-14C2-7C0065232016}"/>
              </a:ext>
            </a:extLst>
          </p:cNvPr>
          <p:cNvSpPr txBox="1"/>
          <p:nvPr/>
        </p:nvSpPr>
        <p:spPr>
          <a:xfrm>
            <a:off x="152400" y="155956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After Scan status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D5A25-DABB-936D-D551-038611D380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0" y="724932"/>
            <a:ext cx="10179799" cy="57942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1DF712-5DA5-0653-559F-E40CC6BAE772}"/>
              </a:ext>
            </a:extLst>
          </p:cNvPr>
          <p:cNvSpPr/>
          <p:nvPr/>
        </p:nvSpPr>
        <p:spPr>
          <a:xfrm>
            <a:off x="1645920" y="1910080"/>
            <a:ext cx="9255760" cy="1026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96670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06ED27-74B6-B8F8-DDC0-E3297D2D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1" t="32561" r="30375" b="26597"/>
          <a:stretch/>
        </p:blipFill>
        <p:spPr>
          <a:xfrm>
            <a:off x="683392" y="1135781"/>
            <a:ext cx="7440329" cy="44186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E1B44E-DF3F-40C8-C176-C82502A5ACBC}"/>
              </a:ext>
            </a:extLst>
          </p:cNvPr>
          <p:cNvSpPr txBox="1"/>
          <p:nvPr/>
        </p:nvSpPr>
        <p:spPr>
          <a:xfrm>
            <a:off x="596766" y="356135"/>
            <a:ext cx="38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Supported Languages by Coverity :</a:t>
            </a:r>
          </a:p>
        </p:txBody>
      </p:sp>
    </p:spTree>
    <p:extLst>
      <p:ext uri="{BB962C8B-B14F-4D97-AF65-F5344CB8AC3E}">
        <p14:creationId xmlns:p14="http://schemas.microsoft.com/office/powerpoint/2010/main" val="92623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3B908-C75D-45E4-8631-98615B25C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ECF627-AF06-8EC9-EE8F-EDE7B6283D7F}"/>
              </a:ext>
            </a:extLst>
          </p:cNvPr>
          <p:cNvSpPr txBox="1"/>
          <p:nvPr/>
        </p:nvSpPr>
        <p:spPr>
          <a:xfrm>
            <a:off x="243840" y="284480"/>
            <a:ext cx="593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Coverity Tool Workflow 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A4A9E6-5A06-16E7-18D8-B4B782A95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80" y="570389"/>
            <a:ext cx="5568122" cy="600313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A6C971C-9DF2-E421-9797-85E430BDACEE}"/>
              </a:ext>
            </a:extLst>
          </p:cNvPr>
          <p:cNvCxnSpPr/>
          <p:nvPr/>
        </p:nvCxnSpPr>
        <p:spPr>
          <a:xfrm>
            <a:off x="6532880" y="955040"/>
            <a:ext cx="2133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D1763F6-3C01-DCA2-BEBF-8F3AE5841617}"/>
              </a:ext>
            </a:extLst>
          </p:cNvPr>
          <p:cNvSpPr txBox="1"/>
          <p:nvPr/>
        </p:nvSpPr>
        <p:spPr>
          <a:xfrm>
            <a:off x="8798560" y="770374"/>
            <a:ext cx="2875280" cy="369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Project Directory(</a:t>
            </a:r>
            <a:r>
              <a:rPr lang="en-IN" dirty="0" err="1"/>
              <a:t>cov</a:t>
            </a:r>
            <a:r>
              <a:rPr lang="en-IN" dirty="0"/>
              <a:t>-config)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239F18-2A22-6D8D-758C-23FECA936218}"/>
              </a:ext>
            </a:extLst>
          </p:cNvPr>
          <p:cNvCxnSpPr/>
          <p:nvPr/>
        </p:nvCxnSpPr>
        <p:spPr>
          <a:xfrm>
            <a:off x="7223760" y="1412240"/>
            <a:ext cx="1442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B8FE05-6775-81B9-2E5F-FEEF93E56415}"/>
              </a:ext>
            </a:extLst>
          </p:cNvPr>
          <p:cNvSpPr txBox="1"/>
          <p:nvPr/>
        </p:nvSpPr>
        <p:spPr>
          <a:xfrm>
            <a:off x="8798560" y="1156895"/>
            <a:ext cx="287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Interpreter Based Languages(</a:t>
            </a:r>
            <a:r>
              <a:rPr lang="en-IN" dirty="0" err="1"/>
              <a:t>cov</a:t>
            </a:r>
            <a:r>
              <a:rPr lang="en-IN" dirty="0"/>
              <a:t>-capture)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528C55-A6E8-FAE5-6CBD-C44BCC7F5544}"/>
              </a:ext>
            </a:extLst>
          </p:cNvPr>
          <p:cNvCxnSpPr/>
          <p:nvPr/>
        </p:nvCxnSpPr>
        <p:spPr>
          <a:xfrm>
            <a:off x="6604000" y="2296160"/>
            <a:ext cx="2062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9DE9B6-B59F-6B8B-CE12-9D3BD1F08DAF}"/>
              </a:ext>
            </a:extLst>
          </p:cNvPr>
          <p:cNvSpPr txBox="1"/>
          <p:nvPr/>
        </p:nvSpPr>
        <p:spPr>
          <a:xfrm>
            <a:off x="8798560" y="2019323"/>
            <a:ext cx="2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Compiler Based Languages(</a:t>
            </a:r>
            <a:r>
              <a:rPr lang="en-IN" dirty="0" err="1"/>
              <a:t>cov</a:t>
            </a:r>
            <a:r>
              <a:rPr lang="en-IN" dirty="0"/>
              <a:t>-build)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4C664B-1606-7BFC-8A15-18BC0D0B5977}"/>
              </a:ext>
            </a:extLst>
          </p:cNvPr>
          <p:cNvCxnSpPr/>
          <p:nvPr/>
        </p:nvCxnSpPr>
        <p:spPr>
          <a:xfrm>
            <a:off x="6649720" y="3098800"/>
            <a:ext cx="2062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3F61A94-7C42-FF43-7E0C-BD19B570C97C}"/>
              </a:ext>
            </a:extLst>
          </p:cNvPr>
          <p:cNvSpPr txBox="1"/>
          <p:nvPr/>
        </p:nvSpPr>
        <p:spPr>
          <a:xfrm>
            <a:off x="8712200" y="2792829"/>
            <a:ext cx="2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Analyse the code defects(</a:t>
            </a:r>
            <a:r>
              <a:rPr lang="en-IN" dirty="0" err="1"/>
              <a:t>cov-analyze</a:t>
            </a:r>
            <a:r>
              <a:rPr lang="en-IN" dirty="0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403DAC-08D1-5E1E-7BA7-276DC85EFAD9}"/>
              </a:ext>
            </a:extLst>
          </p:cNvPr>
          <p:cNvSpPr txBox="1"/>
          <p:nvPr/>
        </p:nvSpPr>
        <p:spPr>
          <a:xfrm>
            <a:off x="8711758" y="3479798"/>
            <a:ext cx="3205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Code Checkers(</a:t>
            </a:r>
            <a:r>
              <a:rPr lang="en-IN" b="0" i="0" dirty="0">
                <a:effectLst/>
              </a:rPr>
              <a:t>BUFFER_SIZE,</a:t>
            </a:r>
            <a:r>
              <a:rPr lang="en-IN" b="0" i="0" dirty="0">
                <a:solidFill>
                  <a:srgbClr val="FFFFFF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IN" b="0" i="0" dirty="0">
                <a:effectLst/>
              </a:rPr>
              <a:t>HARDCODED_CREDENTIALS, </a:t>
            </a:r>
            <a:r>
              <a:rPr lang="en-IN" b="0" i="0" dirty="0" err="1">
                <a:effectLst/>
              </a:rPr>
              <a:t>WEAK_PASSWORD_HASH,etc</a:t>
            </a:r>
            <a:r>
              <a:rPr lang="en-IN" b="0" i="0" dirty="0">
                <a:effectLst/>
              </a:rPr>
              <a:t>)</a:t>
            </a:r>
            <a:endParaRPr lang="en-IN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822223-F3D6-5A54-2023-4F74D637A8C7}"/>
              </a:ext>
            </a:extLst>
          </p:cNvPr>
          <p:cNvCxnSpPr>
            <a:cxnSpLocks/>
          </p:cNvCxnSpPr>
          <p:nvPr/>
        </p:nvCxnSpPr>
        <p:spPr>
          <a:xfrm>
            <a:off x="6807200" y="3668373"/>
            <a:ext cx="1859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19168C6-7933-2200-533D-766B94DCEAEA}"/>
              </a:ext>
            </a:extLst>
          </p:cNvPr>
          <p:cNvSpPr txBox="1"/>
          <p:nvPr/>
        </p:nvSpPr>
        <p:spPr>
          <a:xfrm>
            <a:off x="8666480" y="4421118"/>
            <a:ext cx="2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Code Standards(CERT-C, MISRA </a:t>
            </a:r>
            <a:r>
              <a:rPr lang="en-IN" dirty="0" err="1"/>
              <a:t>C,etc</a:t>
            </a:r>
            <a:r>
              <a:rPr lang="en-IN" dirty="0"/>
              <a:t>) 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3E7E435-C7F4-8D40-FA84-CE1080E98812}"/>
              </a:ext>
            </a:extLst>
          </p:cNvPr>
          <p:cNvCxnSpPr>
            <a:cxnSpLocks/>
          </p:cNvCxnSpPr>
          <p:nvPr/>
        </p:nvCxnSpPr>
        <p:spPr>
          <a:xfrm>
            <a:off x="6751320" y="4613253"/>
            <a:ext cx="1859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5A359-6E8D-7E54-1390-DD375D54631E}"/>
              </a:ext>
            </a:extLst>
          </p:cNvPr>
          <p:cNvCxnSpPr/>
          <p:nvPr/>
        </p:nvCxnSpPr>
        <p:spPr>
          <a:xfrm>
            <a:off x="7223760" y="5648960"/>
            <a:ext cx="14427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44B3494-5344-F11B-7EBC-428B00268B23}"/>
              </a:ext>
            </a:extLst>
          </p:cNvPr>
          <p:cNvSpPr txBox="1"/>
          <p:nvPr/>
        </p:nvSpPr>
        <p:spPr>
          <a:xfrm>
            <a:off x="8712200" y="5441295"/>
            <a:ext cx="296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Code defects send to Coverity server(</a:t>
            </a:r>
            <a:r>
              <a:rPr lang="en-IN" dirty="0" err="1"/>
              <a:t>cov</a:t>
            </a:r>
            <a:r>
              <a:rPr lang="en-IN" dirty="0"/>
              <a:t>-commit)</a:t>
            </a:r>
          </a:p>
        </p:txBody>
      </p:sp>
    </p:spTree>
    <p:extLst>
      <p:ext uri="{BB962C8B-B14F-4D97-AF65-F5344CB8AC3E}">
        <p14:creationId xmlns:p14="http://schemas.microsoft.com/office/powerpoint/2010/main" val="416446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1A76C-909E-CA8A-A3AD-1EB12FAC5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B3FE6A-A2CC-E64C-CA68-7D7A5A075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2" r="76250" b="56591"/>
          <a:stretch/>
        </p:blipFill>
        <p:spPr>
          <a:xfrm>
            <a:off x="721360" y="624840"/>
            <a:ext cx="4530031" cy="406908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A8DC8B-DCF7-7639-BE7B-EF87E9110157}"/>
              </a:ext>
            </a:extLst>
          </p:cNvPr>
          <p:cNvCxnSpPr/>
          <p:nvPr/>
        </p:nvCxnSpPr>
        <p:spPr>
          <a:xfrm>
            <a:off x="4165600" y="2123440"/>
            <a:ext cx="2316480" cy="314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2EDDA66-BFE2-627B-9E6F-53C221740C93}"/>
              </a:ext>
            </a:extLst>
          </p:cNvPr>
          <p:cNvSpPr txBox="1"/>
          <p:nvPr/>
        </p:nvSpPr>
        <p:spPr>
          <a:xfrm>
            <a:off x="6482079" y="2169606"/>
            <a:ext cx="53525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Values for level are low, medium, or high. Default is low. If more aggressiveness, more false positive</a:t>
            </a:r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084CA-8006-7DE6-3A2C-EF7A7C3416B5}"/>
              </a:ext>
            </a:extLst>
          </p:cNvPr>
          <p:cNvSpPr txBox="1"/>
          <p:nvPr/>
        </p:nvSpPr>
        <p:spPr>
          <a:xfrm>
            <a:off x="6482080" y="1754108"/>
            <a:ext cx="53525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Enables almost all checkers that are disabled by default</a:t>
            </a:r>
            <a:endParaRPr lang="en-IN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036046-D0E7-2D10-943F-AC14A2B83261}"/>
              </a:ext>
            </a:extLst>
          </p:cNvPr>
          <p:cNvCxnSpPr>
            <a:endCxn id="9" idx="1"/>
          </p:cNvCxnSpPr>
          <p:nvPr/>
        </p:nvCxnSpPr>
        <p:spPr>
          <a:xfrm>
            <a:off x="2532993" y="1839310"/>
            <a:ext cx="3949087" cy="99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98B9D1-2DE8-0268-861A-8166FF321943}"/>
              </a:ext>
            </a:extLst>
          </p:cNvPr>
          <p:cNvSpPr txBox="1"/>
          <p:nvPr/>
        </p:nvSpPr>
        <p:spPr>
          <a:xfrm>
            <a:off x="6482080" y="1061611"/>
            <a:ext cx="535256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Enables the web application security related checkers like XSS, </a:t>
            </a:r>
            <a:r>
              <a:rPr lang="en-IN" b="0" i="0" dirty="0">
                <a:effectLst/>
              </a:rPr>
              <a:t>JSP_SQL_INJECTION</a:t>
            </a:r>
            <a:endParaRPr lang="en-IN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1FB775-8239-F8E0-E977-A4EB39B81E32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3657600" y="1384777"/>
            <a:ext cx="2824480" cy="233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63D1E6-21CE-65E9-F02A-3C2B92BB9F66}"/>
              </a:ext>
            </a:extLst>
          </p:cNvPr>
          <p:cNvCxnSpPr/>
          <p:nvPr/>
        </p:nvCxnSpPr>
        <p:spPr>
          <a:xfrm>
            <a:off x="2858814" y="2659380"/>
            <a:ext cx="3623266" cy="430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E42E9A-4E43-E7AE-0760-CF1D140426EA}"/>
              </a:ext>
            </a:extLst>
          </p:cNvPr>
          <p:cNvSpPr txBox="1"/>
          <p:nvPr/>
        </p:nvSpPr>
        <p:spPr>
          <a:xfrm>
            <a:off x="6482079" y="2905375"/>
            <a:ext cx="535256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Enables the security related checkers like </a:t>
            </a:r>
            <a:r>
              <a:rPr lang="en-IN" dirty="0"/>
              <a:t>BUFFER_SIZE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BCA31A-B947-F3C7-E540-8B0F4B10ADC8}"/>
              </a:ext>
            </a:extLst>
          </p:cNvPr>
          <p:cNvSpPr txBox="1"/>
          <p:nvPr/>
        </p:nvSpPr>
        <p:spPr>
          <a:xfrm>
            <a:off x="6547946" y="3337983"/>
            <a:ext cx="5454868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Enables the android security related checkers like </a:t>
            </a:r>
            <a:r>
              <a:rPr lang="en-IN" dirty="0"/>
              <a:t>ANDROID_CAPABILITY_LEAK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368548-10C1-157F-673B-2CE61D5B3085}"/>
              </a:ext>
            </a:extLst>
          </p:cNvPr>
          <p:cNvCxnSpPr/>
          <p:nvPr/>
        </p:nvCxnSpPr>
        <p:spPr>
          <a:xfrm>
            <a:off x="3741683" y="2905375"/>
            <a:ext cx="2740396" cy="647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B294703-6860-6449-0D63-5925D51B7F0B}"/>
              </a:ext>
            </a:extLst>
          </p:cNvPr>
          <p:cNvSpPr txBox="1"/>
          <p:nvPr/>
        </p:nvSpPr>
        <p:spPr>
          <a:xfrm>
            <a:off x="6511160" y="4109408"/>
            <a:ext cx="55284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Enables the checker like </a:t>
            </a:r>
            <a:r>
              <a:rPr lang="en-IN" dirty="0"/>
              <a:t>SQL_NOT_CONSTANT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59A7D8-6DD4-16D7-EFBF-77A904976398}"/>
              </a:ext>
            </a:extLst>
          </p:cNvPr>
          <p:cNvSpPr txBox="1"/>
          <p:nvPr/>
        </p:nvSpPr>
        <p:spPr>
          <a:xfrm>
            <a:off x="6511160" y="4603834"/>
            <a:ext cx="55284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Enables the function checkers like </a:t>
            </a:r>
            <a:r>
              <a:rPr lang="en-IN" dirty="0"/>
              <a:t>USELESS_CALL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9B5C561-55F9-DBD2-D801-A93D216D096E}"/>
              </a:ext>
            </a:extLst>
          </p:cNvPr>
          <p:cNvCxnSpPr>
            <a:cxnSpLocks/>
          </p:cNvCxnSpPr>
          <p:nvPr/>
        </p:nvCxnSpPr>
        <p:spPr>
          <a:xfrm>
            <a:off x="3836276" y="3121315"/>
            <a:ext cx="2674884" cy="1141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E266E27-D0AD-65A7-0E2B-91D65077D9B7}"/>
              </a:ext>
            </a:extLst>
          </p:cNvPr>
          <p:cNvCxnSpPr/>
          <p:nvPr/>
        </p:nvCxnSpPr>
        <p:spPr>
          <a:xfrm>
            <a:off x="4264538" y="3552497"/>
            <a:ext cx="2180755" cy="123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A6051A1-2A56-42BD-4979-95248DBEE4B0}"/>
              </a:ext>
            </a:extLst>
          </p:cNvPr>
          <p:cNvSpPr txBox="1"/>
          <p:nvPr/>
        </p:nvSpPr>
        <p:spPr>
          <a:xfrm>
            <a:off x="1785392" y="4262801"/>
            <a:ext cx="2271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4FBFB6-614C-9327-F860-834E82E91FA3}"/>
              </a:ext>
            </a:extLst>
          </p:cNvPr>
          <p:cNvSpPr txBox="1"/>
          <p:nvPr/>
        </p:nvSpPr>
        <p:spPr>
          <a:xfrm>
            <a:off x="157656" y="119730"/>
            <a:ext cx="367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Coverity Configuration File : </a:t>
            </a:r>
          </a:p>
        </p:txBody>
      </p:sp>
    </p:spTree>
    <p:extLst>
      <p:ext uri="{BB962C8B-B14F-4D97-AF65-F5344CB8AC3E}">
        <p14:creationId xmlns:p14="http://schemas.microsoft.com/office/powerpoint/2010/main" val="72023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F603DB-FA76-835F-CC5A-25207F39AB59}"/>
              </a:ext>
            </a:extLst>
          </p:cNvPr>
          <p:cNvSpPr txBox="1"/>
          <p:nvPr/>
        </p:nvSpPr>
        <p:spPr>
          <a:xfrm>
            <a:off x="304800" y="314960"/>
            <a:ext cx="9316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Project Source Code : </a:t>
            </a:r>
            <a:r>
              <a:rPr lang="en-IN" dirty="0"/>
              <a:t>OpenSSH v9.9.p2 </a:t>
            </a:r>
          </a:p>
          <a:p>
            <a:r>
              <a:rPr lang="en-IN" b="1" dirty="0"/>
              <a:t>Repo link : </a:t>
            </a:r>
            <a:r>
              <a:rPr lang="en-IN" dirty="0">
                <a:hlinkClick r:id="rId2"/>
              </a:rPr>
              <a:t>https://github.com/openssh/openssh-portable/archive/refs/tags/V_9_9_P2.zip</a:t>
            </a:r>
            <a:endParaRPr lang="en-IN" dirty="0"/>
          </a:p>
          <a:p>
            <a:r>
              <a:rPr lang="en-IN" b="1" dirty="0"/>
              <a:t>Source code language : </a:t>
            </a:r>
            <a:r>
              <a:rPr lang="en-IN" dirty="0"/>
              <a:t>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03A2EF-7144-D156-83EC-58CD0A2F6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61" y="1238291"/>
            <a:ext cx="9319835" cy="53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9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43292B-AE92-B5FD-E2CF-D336E5A65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t="5065" r="41416" b="12000"/>
          <a:stretch/>
        </p:blipFill>
        <p:spPr>
          <a:xfrm>
            <a:off x="355600" y="465852"/>
            <a:ext cx="7802880" cy="62850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5908A9-2426-0A26-09F4-01B092080021}"/>
              </a:ext>
            </a:extLst>
          </p:cNvPr>
          <p:cNvSpPr txBox="1"/>
          <p:nvPr/>
        </p:nvSpPr>
        <p:spPr>
          <a:xfrm>
            <a:off x="162560" y="96521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File Count in the source directory 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6D6028-7C6B-EBE7-8E87-64CB02B71050}"/>
              </a:ext>
            </a:extLst>
          </p:cNvPr>
          <p:cNvSpPr txBox="1"/>
          <p:nvPr/>
        </p:nvSpPr>
        <p:spPr>
          <a:xfrm>
            <a:off x="9136514" y="5871410"/>
            <a:ext cx="269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Available C files = 296</a:t>
            </a:r>
          </a:p>
        </p:txBody>
      </p:sp>
    </p:spTree>
    <p:extLst>
      <p:ext uri="{BB962C8B-B14F-4D97-AF65-F5344CB8AC3E}">
        <p14:creationId xmlns:p14="http://schemas.microsoft.com/office/powerpoint/2010/main" val="361237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F299FE1-EECE-928D-8269-7A646455C109}"/>
              </a:ext>
            </a:extLst>
          </p:cNvPr>
          <p:cNvSpPr txBox="1"/>
          <p:nvPr/>
        </p:nvSpPr>
        <p:spPr>
          <a:xfrm>
            <a:off x="386080" y="303014"/>
            <a:ext cx="3749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Scan summary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037BB-0C49-0A4A-2608-4C61595F82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4"/>
          <a:stretch/>
        </p:blipFill>
        <p:spPr>
          <a:xfrm>
            <a:off x="386081" y="1214920"/>
            <a:ext cx="7514268" cy="379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D1C9B2-87D9-242C-3DD9-596B4527E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7" t="27408" r="70917" b="29322"/>
          <a:stretch/>
        </p:blipFill>
        <p:spPr>
          <a:xfrm>
            <a:off x="8148319" y="1016000"/>
            <a:ext cx="3657600" cy="2967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2FE7CB-C9FA-70EF-0CB1-0C4F58E5E06D}"/>
              </a:ext>
            </a:extLst>
          </p:cNvPr>
          <p:cNvSpPr txBox="1"/>
          <p:nvPr/>
        </p:nvSpPr>
        <p:spPr>
          <a:xfrm>
            <a:off x="5996539" y="5273748"/>
            <a:ext cx="350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Tool captured C file = </a:t>
            </a:r>
            <a:r>
              <a:rPr lang="en-IN" dirty="0"/>
              <a:t>241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DB0814-E7A5-1595-708E-51722EE14EBB}"/>
              </a:ext>
            </a:extLst>
          </p:cNvPr>
          <p:cNvSpPr txBox="1"/>
          <p:nvPr/>
        </p:nvSpPr>
        <p:spPr>
          <a:xfrm>
            <a:off x="5996539" y="5621154"/>
            <a:ext cx="594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Difference between available c files and too captured file </a:t>
            </a:r>
            <a:r>
              <a:rPr lang="en-IN" dirty="0"/>
              <a:t>= 296 – 241 = 55 files are not captured</a:t>
            </a:r>
          </a:p>
        </p:txBody>
      </p:sp>
    </p:spTree>
    <p:extLst>
      <p:ext uri="{BB962C8B-B14F-4D97-AF65-F5344CB8AC3E}">
        <p14:creationId xmlns:p14="http://schemas.microsoft.com/office/powerpoint/2010/main" val="207804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616A300-0152-2A4E-B3BB-2BFE1D86B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 t="5151" r="801" b="7296"/>
          <a:stretch/>
        </p:blipFill>
        <p:spPr>
          <a:xfrm>
            <a:off x="162560" y="640080"/>
            <a:ext cx="11445796" cy="5740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FAF5C6-A100-951C-73C0-44D59D561D82}"/>
              </a:ext>
            </a:extLst>
          </p:cNvPr>
          <p:cNvSpPr txBox="1"/>
          <p:nvPr/>
        </p:nvSpPr>
        <p:spPr>
          <a:xfrm>
            <a:off x="162560" y="170935"/>
            <a:ext cx="371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Enabled Checkers for Analysis :</a:t>
            </a:r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8037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390</Words>
  <Application>Microsoft Office PowerPoint</Application>
  <PresentationFormat>Widescreen</PresentationFormat>
  <Paragraphs>50</Paragraphs>
  <Slides>28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Office Theme</vt:lpstr>
      <vt:lpstr>Analysis of Sample Source Code Test Report Generated by Coverity Tool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55</cp:revision>
  <dcterms:created xsi:type="dcterms:W3CDTF">2025-03-17T04:20:21Z</dcterms:created>
  <dcterms:modified xsi:type="dcterms:W3CDTF">2025-03-19T08:44:46Z</dcterms:modified>
</cp:coreProperties>
</file>