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6" r:id="rId2"/>
    <p:sldId id="283" r:id="rId3"/>
    <p:sldId id="260" r:id="rId4"/>
    <p:sldId id="284" r:id="rId5"/>
    <p:sldId id="285" r:id="rId6"/>
    <p:sldId id="286" r:id="rId7"/>
    <p:sldId id="293" r:id="rId8"/>
    <p:sldId id="275" r:id="rId9"/>
    <p:sldId id="288" r:id="rId10"/>
    <p:sldId id="289" r:id="rId11"/>
    <p:sldId id="278" r:id="rId12"/>
    <p:sldId id="287" r:id="rId13"/>
    <p:sldId id="280" r:id="rId14"/>
    <p:sldId id="282" r:id="rId15"/>
    <p:sldId id="276" r:id="rId16"/>
    <p:sldId id="277" r:id="rId17"/>
    <p:sldId id="267" r:id="rId18"/>
    <p:sldId id="268" r:id="rId19"/>
    <p:sldId id="290" r:id="rId20"/>
    <p:sldId id="292"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7" d="100"/>
          <a:sy n="87" d="100"/>
        </p:scale>
        <p:origin x="48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A435F-3454-48D2-9DDD-FB5B27D07920}" type="datetimeFigureOut">
              <a:rPr lang="en-IN" smtClean="0"/>
              <a:t>20-03-2025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53788-7333-4EF8-8558-A1AA9F7CDF19}" type="slidenum">
              <a:rPr lang="en-IN" smtClean="0"/>
              <a:t>‹#›</a:t>
            </a:fld>
            <a:endParaRPr lang="en-IN"/>
          </a:p>
        </p:txBody>
      </p:sp>
    </p:spTree>
    <p:extLst>
      <p:ext uri="{BB962C8B-B14F-4D97-AF65-F5344CB8AC3E}">
        <p14:creationId xmlns:p14="http://schemas.microsoft.com/office/powerpoint/2010/main" val="274797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453788-7333-4EF8-8558-A1AA9F7CDF19}" type="slidenum">
              <a:rPr lang="en-IN" smtClean="0"/>
              <a:t>8</a:t>
            </a:fld>
            <a:endParaRPr lang="en-IN"/>
          </a:p>
        </p:txBody>
      </p:sp>
    </p:spTree>
    <p:extLst>
      <p:ext uri="{BB962C8B-B14F-4D97-AF65-F5344CB8AC3E}">
        <p14:creationId xmlns:p14="http://schemas.microsoft.com/office/powerpoint/2010/main" val="4087018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8CBC0E5-4E2A-4335-B106-4A2BDAB2159B}" type="datetimeFigureOut">
              <a:rPr lang="en-IN" smtClean="0"/>
              <a:t>20-03-2025</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253211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BC0E5-4E2A-4335-B106-4A2BDAB2159B}" type="datetimeFigureOut">
              <a:rPr lang="en-IN" smtClean="0"/>
              <a:t>20-03-2025</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147357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CBC0E5-4E2A-4335-B106-4A2BDAB2159B}" type="datetimeFigureOut">
              <a:rPr lang="en-IN" smtClean="0"/>
              <a:t>20-03-2025</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397110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CBC0E5-4E2A-4335-B106-4A2BDAB2159B}" type="datetimeFigureOut">
              <a:rPr lang="en-IN" smtClean="0"/>
              <a:t>20-03-2025</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399265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BC0E5-4E2A-4335-B106-4A2BDAB2159B}" type="datetimeFigureOut">
              <a:rPr lang="en-IN" smtClean="0"/>
              <a:t>20-03-2025</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1480613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8CBC0E5-4E2A-4335-B106-4A2BDAB2159B}" type="datetimeFigureOut">
              <a:rPr lang="en-IN" smtClean="0"/>
              <a:t>20-03-2025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1620232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8CBC0E5-4E2A-4335-B106-4A2BDAB2159B}" type="datetimeFigureOut">
              <a:rPr lang="en-IN" smtClean="0"/>
              <a:t>20-03-2025</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1854431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8CBC0E5-4E2A-4335-B106-4A2BDAB2159B}" type="datetimeFigureOut">
              <a:rPr lang="en-IN" smtClean="0"/>
              <a:t>20-03-2025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407941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8CBC0E5-4E2A-4335-B106-4A2BDAB2159B}" type="datetimeFigureOut">
              <a:rPr lang="en-IN" smtClean="0"/>
              <a:t>20-03-2025</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309654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CBC0E5-4E2A-4335-B106-4A2BDAB2159B}" type="datetimeFigureOut">
              <a:rPr lang="en-IN" smtClean="0"/>
              <a:t>20-03-2025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306691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BC0E5-4E2A-4335-B106-4A2BDAB2159B}" type="datetimeFigureOut">
              <a:rPr lang="en-IN" smtClean="0"/>
              <a:t>20-03-2025</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227406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CBC0E5-4E2A-4335-B106-4A2BDAB2159B}" type="datetimeFigureOut">
              <a:rPr lang="en-IN" smtClean="0"/>
              <a:t>20-03-2025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137480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CBC0E5-4E2A-4335-B106-4A2BDAB2159B}" type="datetimeFigureOut">
              <a:rPr lang="en-IN" smtClean="0"/>
              <a:t>20-03-2025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212016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CBC0E5-4E2A-4335-B106-4A2BDAB2159B}" type="datetimeFigureOut">
              <a:rPr lang="en-IN" smtClean="0"/>
              <a:t>20-03-2025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413438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BC0E5-4E2A-4335-B106-4A2BDAB2159B}" type="datetimeFigureOut">
              <a:rPr lang="en-IN" smtClean="0"/>
              <a:t>20-03-2025</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133277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BC0E5-4E2A-4335-B106-4A2BDAB2159B}" type="datetimeFigureOut">
              <a:rPr lang="en-IN" smtClean="0"/>
              <a:t>20-03-2025</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39698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BC0E5-4E2A-4335-B106-4A2BDAB2159B}" type="datetimeFigureOut">
              <a:rPr lang="en-IN" smtClean="0"/>
              <a:t>20-03-2025</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8636B7-6A4A-42BD-B897-4A94A8C40DAF}" type="slidenum">
              <a:rPr lang="en-IN" smtClean="0"/>
              <a:t>‹#›</a:t>
            </a:fld>
            <a:endParaRPr lang="en-IN"/>
          </a:p>
        </p:txBody>
      </p:sp>
    </p:spTree>
    <p:extLst>
      <p:ext uri="{BB962C8B-B14F-4D97-AF65-F5344CB8AC3E}">
        <p14:creationId xmlns:p14="http://schemas.microsoft.com/office/powerpoint/2010/main" val="394431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8CBC0E5-4E2A-4335-B106-4A2BDAB2159B}" type="datetimeFigureOut">
              <a:rPr lang="en-IN" smtClean="0"/>
              <a:t>20-03-2025</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78636B7-6A4A-42BD-B897-4A94A8C40DAF}" type="slidenum">
              <a:rPr lang="en-IN" smtClean="0"/>
              <a:t>‹#›</a:t>
            </a:fld>
            <a:endParaRPr lang="en-IN"/>
          </a:p>
        </p:txBody>
      </p:sp>
    </p:spTree>
    <p:extLst>
      <p:ext uri="{BB962C8B-B14F-4D97-AF65-F5344CB8AC3E}">
        <p14:creationId xmlns:p14="http://schemas.microsoft.com/office/powerpoint/2010/main" val="2399886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5BC1-343B-1C4D-6554-7B7B12861065}"/>
              </a:ext>
            </a:extLst>
          </p:cNvPr>
          <p:cNvSpPr>
            <a:spLocks noGrp="1"/>
          </p:cNvSpPr>
          <p:nvPr>
            <p:ph type="ctrTitle"/>
          </p:nvPr>
        </p:nvSpPr>
        <p:spPr>
          <a:xfrm>
            <a:off x="1143000" y="1019908"/>
            <a:ext cx="9442938" cy="2699238"/>
          </a:xfrm>
        </p:spPr>
        <p:txBody>
          <a:bodyPr>
            <a:noAutofit/>
          </a:bodyPr>
          <a:lstStyle/>
          <a:p>
            <a:r>
              <a:rPr lang="en-US" sz="3600" b="1" dirty="0"/>
              <a:t>Discussion on ICMP related test clauses of ITSAR and associated tools</a:t>
            </a:r>
            <a:endParaRPr lang="en-IN" sz="3600" b="1" dirty="0"/>
          </a:p>
        </p:txBody>
      </p:sp>
      <p:sp>
        <p:nvSpPr>
          <p:cNvPr id="3" name="Subtitle 2">
            <a:extLst>
              <a:ext uri="{FF2B5EF4-FFF2-40B4-BE49-F238E27FC236}">
                <a16:creationId xmlns:a16="http://schemas.microsoft.com/office/drawing/2014/main" id="{60B3E978-C7D4-7422-7EB0-299F6CE59FFF}"/>
              </a:ext>
            </a:extLst>
          </p:cNvPr>
          <p:cNvSpPr>
            <a:spLocks noGrp="1"/>
          </p:cNvSpPr>
          <p:nvPr>
            <p:ph type="subTitle" idx="1"/>
          </p:nvPr>
        </p:nvSpPr>
        <p:spPr>
          <a:xfrm>
            <a:off x="5987562" y="3991705"/>
            <a:ext cx="4448906" cy="1320802"/>
          </a:xfrm>
        </p:spPr>
        <p:txBody>
          <a:bodyPr>
            <a:normAutofit fontScale="77500" lnSpcReduction="20000"/>
          </a:bodyPr>
          <a:lstStyle/>
          <a:p>
            <a:endParaRPr lang="en-IN" dirty="0"/>
          </a:p>
          <a:p>
            <a:endParaRPr lang="en-IN" dirty="0"/>
          </a:p>
          <a:p>
            <a:r>
              <a:rPr lang="en-IN" dirty="0"/>
              <a:t>				</a:t>
            </a:r>
            <a:r>
              <a:rPr lang="en-IN" cap="none" dirty="0" err="1"/>
              <a:t>Umakant</a:t>
            </a:r>
            <a:r>
              <a:rPr lang="en-IN" dirty="0" err="1"/>
              <a:t>,ADET</a:t>
            </a:r>
            <a:r>
              <a:rPr lang="en-IN" dirty="0"/>
              <a:t>(SAS),NCCS</a:t>
            </a:r>
          </a:p>
          <a:p>
            <a:r>
              <a:rPr lang="en-IN" dirty="0"/>
              <a:t>		       </a:t>
            </a:r>
            <a:r>
              <a:rPr lang="en-IN" cap="none" dirty="0"/>
              <a:t> </a:t>
            </a:r>
            <a:r>
              <a:rPr lang="en-IN" dirty="0"/>
              <a:t> </a:t>
            </a:r>
            <a:r>
              <a:rPr lang="en-IN" cap="none" dirty="0"/>
              <a:t>Harsha </a:t>
            </a:r>
            <a:r>
              <a:rPr lang="en-IN" cap="none" dirty="0" err="1"/>
              <a:t>Ashturkar</a:t>
            </a:r>
            <a:r>
              <a:rPr lang="en-IN" cap="none" dirty="0"/>
              <a:t> </a:t>
            </a:r>
            <a:r>
              <a:rPr lang="en-IN" dirty="0"/>
              <a:t>, Intern(NCCS)</a:t>
            </a:r>
          </a:p>
        </p:txBody>
      </p:sp>
    </p:spTree>
    <p:extLst>
      <p:ext uri="{BB962C8B-B14F-4D97-AF65-F5344CB8AC3E}">
        <p14:creationId xmlns:p14="http://schemas.microsoft.com/office/powerpoint/2010/main" val="2131208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8D9B-9B4F-FF50-9AC4-5091E615C281}"/>
              </a:ext>
            </a:extLst>
          </p:cNvPr>
          <p:cNvSpPr>
            <a:spLocks noGrp="1"/>
          </p:cNvSpPr>
          <p:nvPr>
            <p:ph type="ctrTitle"/>
          </p:nvPr>
        </p:nvSpPr>
        <p:spPr>
          <a:xfrm>
            <a:off x="1093409" y="835270"/>
            <a:ext cx="8825658" cy="764930"/>
          </a:xfrm>
        </p:spPr>
        <p:txBody>
          <a:bodyPr/>
          <a:lstStyle/>
          <a:p>
            <a:r>
              <a:rPr lang="en-IN" sz="3600" dirty="0"/>
              <a:t>Case Study: </a:t>
            </a:r>
            <a:r>
              <a:rPr lang="en-IN" sz="3600" dirty="0" err="1"/>
              <a:t>Nping</a:t>
            </a:r>
            <a:r>
              <a:rPr lang="en-IN" sz="3600" dirty="0"/>
              <a:t> </a:t>
            </a:r>
          </a:p>
        </p:txBody>
      </p:sp>
      <p:sp>
        <p:nvSpPr>
          <p:cNvPr id="3" name="Subtitle 2">
            <a:extLst>
              <a:ext uri="{FF2B5EF4-FFF2-40B4-BE49-F238E27FC236}">
                <a16:creationId xmlns:a16="http://schemas.microsoft.com/office/drawing/2014/main" id="{E964F97B-7DE3-49DA-741B-EBBDEEC742C8}"/>
              </a:ext>
            </a:extLst>
          </p:cNvPr>
          <p:cNvSpPr>
            <a:spLocks noGrp="1"/>
          </p:cNvSpPr>
          <p:nvPr>
            <p:ph type="subTitle" idx="1"/>
          </p:nvPr>
        </p:nvSpPr>
        <p:spPr/>
        <p:txBody>
          <a:bodyPr/>
          <a:lstStyle/>
          <a:p>
            <a:endParaRPr lang="en-IN" dirty="0"/>
          </a:p>
        </p:txBody>
      </p:sp>
      <p:pic>
        <p:nvPicPr>
          <p:cNvPr id="7" name="Picture 6">
            <a:extLst>
              <a:ext uri="{FF2B5EF4-FFF2-40B4-BE49-F238E27FC236}">
                <a16:creationId xmlns:a16="http://schemas.microsoft.com/office/drawing/2014/main" id="{29FD357E-8C4E-93BF-8C6A-8F690368BF90}"/>
              </a:ext>
            </a:extLst>
          </p:cNvPr>
          <p:cNvPicPr>
            <a:picLocks noChangeAspect="1"/>
          </p:cNvPicPr>
          <p:nvPr/>
        </p:nvPicPr>
        <p:blipFill>
          <a:blip r:embed="rId2"/>
          <a:stretch>
            <a:fillRect/>
          </a:stretch>
        </p:blipFill>
        <p:spPr>
          <a:xfrm>
            <a:off x="1093409" y="1867128"/>
            <a:ext cx="10266253" cy="1409926"/>
          </a:xfrm>
          <a:prstGeom prst="rect">
            <a:avLst/>
          </a:prstGeom>
        </p:spPr>
      </p:pic>
      <p:pic>
        <p:nvPicPr>
          <p:cNvPr id="8" name="Picture 7">
            <a:extLst>
              <a:ext uri="{FF2B5EF4-FFF2-40B4-BE49-F238E27FC236}">
                <a16:creationId xmlns:a16="http://schemas.microsoft.com/office/drawing/2014/main" id="{0FF1DB96-E274-4D0E-A9E9-379A2F25C1FE}"/>
              </a:ext>
            </a:extLst>
          </p:cNvPr>
          <p:cNvPicPr>
            <a:picLocks noChangeAspect="1"/>
          </p:cNvPicPr>
          <p:nvPr/>
        </p:nvPicPr>
        <p:blipFill>
          <a:blip r:embed="rId3"/>
          <a:stretch>
            <a:fillRect/>
          </a:stretch>
        </p:blipFill>
        <p:spPr>
          <a:xfrm>
            <a:off x="1163747" y="3429000"/>
            <a:ext cx="10058400" cy="2438400"/>
          </a:xfrm>
          <a:prstGeom prst="rect">
            <a:avLst/>
          </a:prstGeom>
        </p:spPr>
      </p:pic>
    </p:spTree>
    <p:extLst>
      <p:ext uri="{BB962C8B-B14F-4D97-AF65-F5344CB8AC3E}">
        <p14:creationId xmlns:p14="http://schemas.microsoft.com/office/powerpoint/2010/main" val="355494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859C-2C6F-E90E-20A8-1F19453B1E06}"/>
              </a:ext>
            </a:extLst>
          </p:cNvPr>
          <p:cNvSpPr>
            <a:spLocks noGrp="1"/>
          </p:cNvSpPr>
          <p:nvPr>
            <p:ph type="title"/>
          </p:nvPr>
        </p:nvSpPr>
        <p:spPr/>
        <p:txBody>
          <a:bodyPr/>
          <a:lstStyle/>
          <a:p>
            <a:r>
              <a:rPr lang="en-IN" dirty="0"/>
              <a:t>Case Study:  Malformed Packet</a:t>
            </a:r>
          </a:p>
        </p:txBody>
      </p:sp>
      <p:sp>
        <p:nvSpPr>
          <p:cNvPr id="3" name="Content Placeholder 2">
            <a:extLst>
              <a:ext uri="{FF2B5EF4-FFF2-40B4-BE49-F238E27FC236}">
                <a16:creationId xmlns:a16="http://schemas.microsoft.com/office/drawing/2014/main" id="{DBD6210F-FFDF-58D0-385E-90C847BCE8E6}"/>
              </a:ext>
            </a:extLst>
          </p:cNvPr>
          <p:cNvSpPr>
            <a:spLocks noGrp="1"/>
          </p:cNvSpPr>
          <p:nvPr>
            <p:ph idx="1"/>
          </p:nvPr>
        </p:nvSpPr>
        <p:spPr/>
        <p:txBody>
          <a:bodyPr/>
          <a:lstStyle/>
          <a:p>
            <a:r>
              <a:rPr lang="en-IN" b="1" dirty="0">
                <a:solidFill>
                  <a:srgbClr val="C00000"/>
                </a:solidFill>
              </a:rPr>
              <a:t>The crafted(</a:t>
            </a:r>
            <a:r>
              <a:rPr lang="en-IN" b="1" dirty="0" err="1">
                <a:solidFill>
                  <a:srgbClr val="C00000"/>
                </a:solidFill>
              </a:rPr>
              <a:t>scapy</a:t>
            </a:r>
            <a:r>
              <a:rPr lang="en-IN" b="1" dirty="0">
                <a:solidFill>
                  <a:srgbClr val="C00000"/>
                </a:solidFill>
              </a:rPr>
              <a:t>) ICMP packet is malformed.</a:t>
            </a:r>
          </a:p>
          <a:p>
            <a:pPr marL="0" indent="0">
              <a:buNone/>
            </a:pPr>
            <a:r>
              <a:rPr lang="en-IN" dirty="0"/>
              <a:t>		</a:t>
            </a:r>
          </a:p>
          <a:p>
            <a:pPr marL="457200" lvl="1" indent="0">
              <a:buNone/>
            </a:pPr>
            <a:endParaRPr lang="en-IN" dirty="0"/>
          </a:p>
          <a:p>
            <a:pPr marL="457200" lvl="1" indent="0">
              <a:buNone/>
            </a:pPr>
            <a:endParaRPr lang="en-IN" dirty="0"/>
          </a:p>
        </p:txBody>
      </p:sp>
      <p:pic>
        <p:nvPicPr>
          <p:cNvPr id="11" name="Picture 10">
            <a:extLst>
              <a:ext uri="{FF2B5EF4-FFF2-40B4-BE49-F238E27FC236}">
                <a16:creationId xmlns:a16="http://schemas.microsoft.com/office/drawing/2014/main" id="{C8BA13BF-A2BA-D272-C139-855A3A765E7E}"/>
              </a:ext>
            </a:extLst>
          </p:cNvPr>
          <p:cNvPicPr>
            <a:picLocks noChangeAspect="1"/>
          </p:cNvPicPr>
          <p:nvPr/>
        </p:nvPicPr>
        <p:blipFill>
          <a:blip r:embed="rId2"/>
          <a:stretch>
            <a:fillRect/>
          </a:stretch>
        </p:blipFill>
        <p:spPr>
          <a:xfrm>
            <a:off x="1642805" y="3126764"/>
            <a:ext cx="6172200" cy="3400425"/>
          </a:xfrm>
          <a:prstGeom prst="rect">
            <a:avLst/>
          </a:prstGeom>
        </p:spPr>
      </p:pic>
      <p:sp>
        <p:nvSpPr>
          <p:cNvPr id="4" name="TextBox 3">
            <a:extLst>
              <a:ext uri="{FF2B5EF4-FFF2-40B4-BE49-F238E27FC236}">
                <a16:creationId xmlns:a16="http://schemas.microsoft.com/office/drawing/2014/main" id="{7C6A8F49-2855-B88B-42EB-230D99858444}"/>
              </a:ext>
            </a:extLst>
          </p:cNvPr>
          <p:cNvSpPr txBox="1"/>
          <p:nvPr/>
        </p:nvSpPr>
        <p:spPr>
          <a:xfrm>
            <a:off x="8302856" y="2398526"/>
            <a:ext cx="3648352" cy="3970318"/>
          </a:xfrm>
          <a:prstGeom prst="rect">
            <a:avLst/>
          </a:prstGeom>
          <a:noFill/>
        </p:spPr>
        <p:txBody>
          <a:bodyPr wrap="square" rtlCol="0">
            <a:spAutoFit/>
          </a:bodyPr>
          <a:lstStyle/>
          <a:p>
            <a:r>
              <a:rPr lang="en-IN" b="1" dirty="0">
                <a:solidFill>
                  <a:srgbClr val="C00000"/>
                </a:solidFill>
              </a:rPr>
              <a:t>Malformed Packet - causes</a:t>
            </a:r>
          </a:p>
          <a:p>
            <a:pPr marL="285750" indent="-285750">
              <a:buFont typeface="Arial" panose="020B0604020202020204" pitchFamily="34" charset="0"/>
              <a:buChar char="•"/>
            </a:pPr>
            <a:r>
              <a:rPr lang="en-IN" b="1" dirty="0"/>
              <a:t>Incorrect Packet Length</a:t>
            </a:r>
          </a:p>
          <a:p>
            <a:pPr marL="285750" indent="-285750">
              <a:buFont typeface="Arial" panose="020B0604020202020204" pitchFamily="34" charset="0"/>
              <a:buChar char="•"/>
            </a:pPr>
            <a:r>
              <a:rPr lang="en-IN" b="1" dirty="0"/>
              <a:t>Truncated Packet</a:t>
            </a:r>
          </a:p>
          <a:p>
            <a:pPr marL="285750" indent="-285750">
              <a:buFont typeface="Arial" panose="020B0604020202020204" pitchFamily="34" charset="0"/>
              <a:buChar char="•"/>
            </a:pPr>
            <a:r>
              <a:rPr lang="en-IN" b="1" dirty="0"/>
              <a:t>Invalid Checksums</a:t>
            </a:r>
          </a:p>
          <a:p>
            <a:pPr marL="285750" indent="-285750">
              <a:buFont typeface="Arial" panose="020B0604020202020204" pitchFamily="34" charset="0"/>
              <a:buChar char="•"/>
            </a:pPr>
            <a:r>
              <a:rPr lang="en-IN" b="1" dirty="0"/>
              <a:t>Incorrect Protocol Headers</a:t>
            </a:r>
          </a:p>
          <a:p>
            <a:pPr marL="285750" indent="-285750">
              <a:buFont typeface="Arial" panose="020B0604020202020204" pitchFamily="34" charset="0"/>
              <a:buChar char="•"/>
            </a:pPr>
            <a:r>
              <a:rPr lang="en-IN" b="1" dirty="0"/>
              <a:t>Unexpected Payload Data</a:t>
            </a:r>
          </a:p>
          <a:p>
            <a:pPr marL="285750" indent="-285750">
              <a:buFont typeface="Arial" panose="020B0604020202020204" pitchFamily="34" charset="0"/>
              <a:buChar char="•"/>
            </a:pPr>
            <a:r>
              <a:rPr lang="en-IN" b="1" dirty="0"/>
              <a:t>Mismatched Protocol Layers</a:t>
            </a:r>
          </a:p>
          <a:p>
            <a:pPr marL="285750" indent="-285750">
              <a:buFont typeface="Arial" panose="020B0604020202020204" pitchFamily="34" charset="0"/>
              <a:buChar char="•"/>
            </a:pPr>
            <a:r>
              <a:rPr lang="en-IN" b="1" dirty="0"/>
              <a:t>Bit Errors (Corruption)</a:t>
            </a:r>
          </a:p>
          <a:p>
            <a:pPr marL="285750" indent="-285750">
              <a:buFont typeface="Arial" panose="020B0604020202020204" pitchFamily="34" charset="0"/>
              <a:buChar char="•"/>
            </a:pPr>
            <a:r>
              <a:rPr lang="en-IN" b="1" dirty="0"/>
              <a:t>Packet Fragmentation Issues</a:t>
            </a:r>
          </a:p>
          <a:p>
            <a:r>
              <a:rPr lang="en-IN" b="1" dirty="0"/>
              <a:t> </a:t>
            </a:r>
          </a:p>
          <a:p>
            <a:r>
              <a:rPr lang="en-IN" b="1" dirty="0">
                <a:solidFill>
                  <a:srgbClr val="C00000"/>
                </a:solidFill>
              </a:rPr>
              <a:t>DUT behaviour</a:t>
            </a:r>
          </a:p>
          <a:p>
            <a:pPr marL="285750" indent="-285750">
              <a:buFont typeface="Arial" panose="020B0604020202020204" pitchFamily="34" charset="0"/>
              <a:buChar char="•"/>
            </a:pPr>
            <a:r>
              <a:rPr lang="en-IN" b="1" dirty="0"/>
              <a:t>Drops or logs with destination unreachable</a:t>
            </a:r>
          </a:p>
          <a:p>
            <a:pPr marL="285750" indent="-285750">
              <a:buFont typeface="Arial" panose="020B0604020202020204" pitchFamily="34" charset="0"/>
              <a:buChar char="•"/>
            </a:pPr>
            <a:r>
              <a:rPr lang="en-IN" b="1" dirty="0"/>
              <a:t>Silently drops, etc.</a:t>
            </a:r>
          </a:p>
        </p:txBody>
      </p:sp>
      <p:pic>
        <p:nvPicPr>
          <p:cNvPr id="6" name="Picture 5">
            <a:extLst>
              <a:ext uri="{FF2B5EF4-FFF2-40B4-BE49-F238E27FC236}">
                <a16:creationId xmlns:a16="http://schemas.microsoft.com/office/drawing/2014/main" id="{BFD42558-68A3-1B27-B3A7-AB7CFBB77E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500" b="90000" l="10000" r="90000">
                        <a14:foregroundMark x1="49000" y1="9000" x2="25000" y2="53000"/>
                        <a14:foregroundMark x1="25000" y1="55000" x2="28000" y2="72500"/>
                        <a14:foregroundMark x1="29000" y1="72500" x2="40000" y2="81000"/>
                        <a14:foregroundMark x1="40000" y1="81000" x2="58000" y2="83000"/>
                        <a14:foregroundMark x1="58000" y1="82500" x2="70500" y2="73000"/>
                        <a14:foregroundMark x1="70500" y1="71500" x2="75000" y2="57000"/>
                        <a14:foregroundMark x1="75000" y1="57000" x2="50500" y2="8000"/>
                      </a14:backgroundRemoval>
                    </a14:imgEffect>
                  </a14:imgLayer>
                </a14:imgProps>
              </a:ext>
              <a:ext uri="{28A0092B-C50C-407E-A947-70E740481C1C}">
                <a14:useLocalDpi xmlns:a14="http://schemas.microsoft.com/office/drawing/2010/main" val="0"/>
              </a:ext>
            </a:extLst>
          </a:blip>
          <a:stretch>
            <a:fillRect/>
          </a:stretch>
        </p:blipFill>
        <p:spPr>
          <a:xfrm>
            <a:off x="11037046" y="5387340"/>
            <a:ext cx="1470660" cy="1470660"/>
          </a:xfrm>
          <a:prstGeom prst="rect">
            <a:avLst/>
          </a:prstGeom>
        </p:spPr>
      </p:pic>
    </p:spTree>
    <p:extLst>
      <p:ext uri="{BB962C8B-B14F-4D97-AF65-F5344CB8AC3E}">
        <p14:creationId xmlns:p14="http://schemas.microsoft.com/office/powerpoint/2010/main" val="320406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F7F2-6FEC-9DF2-1C20-6C93592E8598}"/>
              </a:ext>
            </a:extLst>
          </p:cNvPr>
          <p:cNvSpPr>
            <a:spLocks noGrp="1"/>
          </p:cNvSpPr>
          <p:nvPr>
            <p:ph type="title"/>
          </p:nvPr>
        </p:nvSpPr>
        <p:spPr>
          <a:xfrm>
            <a:off x="785677" y="938499"/>
            <a:ext cx="9228761" cy="706964"/>
          </a:xfrm>
        </p:spPr>
        <p:txBody>
          <a:bodyPr/>
          <a:lstStyle/>
          <a:p>
            <a:r>
              <a:rPr lang="en-IN" dirty="0"/>
              <a:t>Case Study: Well-formed but ineffective</a:t>
            </a:r>
          </a:p>
        </p:txBody>
      </p:sp>
      <p:sp>
        <p:nvSpPr>
          <p:cNvPr id="6" name="TextBox 5">
            <a:extLst>
              <a:ext uri="{FF2B5EF4-FFF2-40B4-BE49-F238E27FC236}">
                <a16:creationId xmlns:a16="http://schemas.microsoft.com/office/drawing/2014/main" id="{89B0A255-26D0-CAAC-E2FC-7D72C49D99F3}"/>
              </a:ext>
            </a:extLst>
          </p:cNvPr>
          <p:cNvSpPr txBox="1"/>
          <p:nvPr/>
        </p:nvSpPr>
        <p:spPr>
          <a:xfrm>
            <a:off x="852853" y="2286000"/>
            <a:ext cx="6603023" cy="369332"/>
          </a:xfrm>
          <a:prstGeom prst="rect">
            <a:avLst/>
          </a:prstGeom>
          <a:noFill/>
        </p:spPr>
        <p:txBody>
          <a:bodyPr wrap="square" rtlCol="0">
            <a:spAutoFit/>
          </a:bodyPr>
          <a:lstStyle/>
          <a:p>
            <a:pPr marL="285750" indent="-285750">
              <a:buFont typeface="Wingdings" panose="05000000000000000000" pitchFamily="2" charset="2"/>
              <a:buChar char="Ø"/>
            </a:pPr>
            <a:r>
              <a:rPr lang="en-IN" b="1" dirty="0">
                <a:solidFill>
                  <a:srgbClr val="C00000"/>
                </a:solidFill>
              </a:rPr>
              <a:t>The crafted packet is well-formed but is ineffective.</a:t>
            </a:r>
          </a:p>
        </p:txBody>
      </p:sp>
      <p:pic>
        <p:nvPicPr>
          <p:cNvPr id="9" name="Picture 8">
            <a:extLst>
              <a:ext uri="{FF2B5EF4-FFF2-40B4-BE49-F238E27FC236}">
                <a16:creationId xmlns:a16="http://schemas.microsoft.com/office/drawing/2014/main" id="{D6D0E1AD-2864-4864-B5DC-F840D29B183B}"/>
              </a:ext>
            </a:extLst>
          </p:cNvPr>
          <p:cNvPicPr>
            <a:picLocks noChangeAspect="1"/>
          </p:cNvPicPr>
          <p:nvPr/>
        </p:nvPicPr>
        <p:blipFill>
          <a:blip r:embed="rId2"/>
          <a:stretch>
            <a:fillRect/>
          </a:stretch>
        </p:blipFill>
        <p:spPr>
          <a:xfrm>
            <a:off x="454634" y="2655332"/>
            <a:ext cx="11458575" cy="3781425"/>
          </a:xfrm>
          <a:prstGeom prst="rect">
            <a:avLst/>
          </a:prstGeom>
        </p:spPr>
      </p:pic>
    </p:spTree>
    <p:extLst>
      <p:ext uri="{BB962C8B-B14F-4D97-AF65-F5344CB8AC3E}">
        <p14:creationId xmlns:p14="http://schemas.microsoft.com/office/powerpoint/2010/main" val="766125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91223-5B6E-FFAE-FB63-151E5041B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43552-CAC4-E7C9-8240-D4C9E1E9128D}"/>
              </a:ext>
            </a:extLst>
          </p:cNvPr>
          <p:cNvSpPr>
            <a:spLocks noGrp="1"/>
          </p:cNvSpPr>
          <p:nvPr>
            <p:ph type="title"/>
          </p:nvPr>
        </p:nvSpPr>
        <p:spPr/>
        <p:txBody>
          <a:bodyPr/>
          <a:lstStyle/>
          <a:p>
            <a:r>
              <a:rPr lang="en-IN" dirty="0"/>
              <a:t>Peeling back the layers…</a:t>
            </a:r>
          </a:p>
        </p:txBody>
      </p:sp>
      <p:sp>
        <p:nvSpPr>
          <p:cNvPr id="3" name="Content Placeholder 2">
            <a:extLst>
              <a:ext uri="{FF2B5EF4-FFF2-40B4-BE49-F238E27FC236}">
                <a16:creationId xmlns:a16="http://schemas.microsoft.com/office/drawing/2014/main" id="{DA72D731-9EF9-36A5-BB0E-AC7B5260B5A2}"/>
              </a:ext>
            </a:extLst>
          </p:cNvPr>
          <p:cNvSpPr>
            <a:spLocks noGrp="1"/>
          </p:cNvSpPr>
          <p:nvPr>
            <p:ph idx="1"/>
          </p:nvPr>
        </p:nvSpPr>
        <p:spPr>
          <a:xfrm>
            <a:off x="1008530" y="3016904"/>
            <a:ext cx="8825659" cy="3416300"/>
          </a:xfrm>
        </p:spPr>
        <p:txBody>
          <a:bodyPr/>
          <a:lstStyle/>
          <a:p>
            <a:pPr marL="0" indent="0">
              <a:buNone/>
            </a:pPr>
            <a:r>
              <a:rPr lang="en-IN" dirty="0"/>
              <a:t>		</a:t>
            </a:r>
          </a:p>
          <a:p>
            <a:pPr marL="0" indent="0">
              <a:buNone/>
            </a:pPr>
            <a:r>
              <a:rPr lang="en-IN" b="0" dirty="0" err="1">
                <a:solidFill>
                  <a:srgbClr val="000000"/>
                </a:solidFill>
                <a:effectLst/>
                <a:latin typeface="Consolas" panose="020B0609020204030204" pitchFamily="49" charset="0"/>
              </a:rPr>
              <a:t>redirect_packet</a:t>
            </a:r>
            <a:r>
              <a:rPr lang="en-IN" b="0" dirty="0">
                <a:solidFill>
                  <a:srgbClr val="000000"/>
                </a:solidFill>
                <a:effectLst/>
                <a:latin typeface="Consolas" panose="020B0609020204030204" pitchFamily="49" charset="0"/>
              </a:rPr>
              <a:t>=</a:t>
            </a:r>
          </a:p>
          <a:p>
            <a:pPr marL="0" indent="0">
              <a:buNone/>
            </a:pPr>
            <a:r>
              <a:rPr lang="en-IN" dirty="0">
                <a:solidFill>
                  <a:srgbClr val="000000"/>
                </a:solidFill>
                <a:latin typeface="Consolas" panose="020B0609020204030204" pitchFamily="49" charset="0"/>
              </a:rPr>
              <a:t>			</a:t>
            </a:r>
            <a:r>
              <a:rPr lang="en-IN" b="0" dirty="0">
                <a:solidFill>
                  <a:srgbClr val="000000"/>
                </a:solidFill>
                <a:effectLst/>
                <a:latin typeface="Consolas" panose="020B0609020204030204" pitchFamily="49" charset="0"/>
              </a:rPr>
              <a:t>IP(</a:t>
            </a:r>
            <a:r>
              <a:rPr lang="en-IN" b="0" dirty="0" err="1">
                <a:solidFill>
                  <a:srgbClr val="000000"/>
                </a:solidFill>
                <a:effectLst/>
                <a:latin typeface="Consolas" panose="020B0609020204030204" pitchFamily="49" charset="0"/>
              </a:rPr>
              <a:t>src</a:t>
            </a:r>
            <a:r>
              <a:rPr lang="en-IN" b="0" dirty="0">
                <a:solidFill>
                  <a:srgbClr val="000000"/>
                </a:solidFill>
                <a:effectLst/>
                <a:latin typeface="Consolas" panose="020B0609020204030204" pitchFamily="49" charset="0"/>
              </a:rPr>
              <a:t>=</a:t>
            </a:r>
            <a:r>
              <a:rPr lang="en-IN" b="0" dirty="0">
                <a:solidFill>
                  <a:srgbClr val="0000FF"/>
                </a:solidFill>
                <a:effectLst/>
                <a:latin typeface="Consolas" panose="020B0609020204030204" pitchFamily="49" charset="0"/>
              </a:rPr>
              <a:t>Test</a:t>
            </a:r>
            <a:r>
              <a:rPr lang="en-IN" b="0" dirty="0">
                <a:solidFill>
                  <a:srgbClr val="000000"/>
                </a:solidFill>
                <a:effectLst/>
                <a:latin typeface="Consolas" panose="020B0609020204030204" pitchFamily="49" charset="0"/>
              </a:rPr>
              <a:t> </a:t>
            </a:r>
            <a:r>
              <a:rPr lang="en-IN" b="0" dirty="0">
                <a:solidFill>
                  <a:srgbClr val="0000FF"/>
                </a:solidFill>
                <a:effectLst/>
                <a:latin typeface="Consolas" panose="020B0609020204030204" pitchFamily="49" charset="0"/>
              </a:rPr>
              <a:t>Machine</a:t>
            </a:r>
            <a:r>
              <a:rPr lang="en-IN" b="0" dirty="0">
                <a:solidFill>
                  <a:srgbClr val="000000"/>
                </a:solidFill>
                <a:effectLst/>
                <a:latin typeface="Consolas" panose="020B0609020204030204" pitchFamily="49" charset="0"/>
              </a:rPr>
              <a:t> IP, </a:t>
            </a:r>
            <a:r>
              <a:rPr lang="en-IN" b="0" dirty="0" err="1">
                <a:solidFill>
                  <a:srgbClr val="000000"/>
                </a:solidFill>
                <a:effectLst/>
                <a:latin typeface="Consolas" panose="020B0609020204030204" pitchFamily="49" charset="0"/>
              </a:rPr>
              <a:t>dst</a:t>
            </a:r>
            <a:r>
              <a:rPr lang="en-IN" b="0" dirty="0">
                <a:solidFill>
                  <a:srgbClr val="000000"/>
                </a:solidFill>
                <a:effectLst/>
                <a:latin typeface="Consolas" panose="020B0609020204030204" pitchFamily="49" charset="0"/>
              </a:rPr>
              <a:t>= </a:t>
            </a:r>
            <a:r>
              <a:rPr lang="en-IN" b="0" dirty="0">
                <a:solidFill>
                  <a:srgbClr val="0000FF"/>
                </a:solidFill>
                <a:effectLst/>
                <a:latin typeface="Consolas" panose="020B0609020204030204" pitchFamily="49" charset="0"/>
              </a:rPr>
              <a:t>DUT</a:t>
            </a:r>
            <a:r>
              <a:rPr lang="en-IN" b="0" dirty="0">
                <a:solidFill>
                  <a:srgbClr val="000000"/>
                </a:solidFill>
                <a:effectLst/>
                <a:latin typeface="Consolas" panose="020B0609020204030204" pitchFamily="49" charset="0"/>
              </a:rPr>
              <a:t> IP)/</a:t>
            </a:r>
          </a:p>
          <a:p>
            <a:pPr marL="0" indent="0">
              <a:buNone/>
            </a:pPr>
            <a:endParaRPr lang="en-IN" b="0" dirty="0">
              <a:solidFill>
                <a:srgbClr val="000000"/>
              </a:solidFill>
              <a:effectLst/>
              <a:latin typeface="Consolas" panose="020B0609020204030204" pitchFamily="49" charset="0"/>
            </a:endParaRPr>
          </a:p>
          <a:p>
            <a:pPr marL="0" indent="0">
              <a:buNone/>
            </a:pPr>
            <a:r>
              <a:rPr lang="en-IN" dirty="0">
                <a:solidFill>
                  <a:srgbClr val="000000"/>
                </a:solidFill>
                <a:latin typeface="Consolas" panose="020B0609020204030204" pitchFamily="49" charset="0"/>
              </a:rPr>
              <a:t>			</a:t>
            </a:r>
            <a:r>
              <a:rPr lang="en-IN" b="0" dirty="0">
                <a:solidFill>
                  <a:srgbClr val="000000"/>
                </a:solidFill>
                <a:effectLst/>
                <a:latin typeface="Consolas" panose="020B0609020204030204" pitchFamily="49" charset="0"/>
              </a:rPr>
              <a:t>ICMP(code, gateway=</a:t>
            </a:r>
            <a:r>
              <a:rPr lang="en-IN" b="0" dirty="0">
                <a:solidFill>
                  <a:srgbClr val="0000FF"/>
                </a:solidFill>
                <a:effectLst/>
                <a:latin typeface="Consolas" panose="020B0609020204030204" pitchFamily="49" charset="0"/>
              </a:rPr>
              <a:t>new</a:t>
            </a:r>
            <a:r>
              <a:rPr lang="en-IN" b="0" dirty="0">
                <a:solidFill>
                  <a:srgbClr val="000000"/>
                </a:solidFill>
                <a:effectLst/>
                <a:latin typeface="Consolas" panose="020B0609020204030204" pitchFamily="49" charset="0"/>
              </a:rPr>
              <a:t> gateway)/</a:t>
            </a:r>
          </a:p>
          <a:p>
            <a:pPr marL="0" indent="0">
              <a:buNone/>
            </a:pPr>
            <a:endParaRPr lang="en-IN" b="0" dirty="0">
              <a:solidFill>
                <a:srgbClr val="000000"/>
              </a:solidFill>
              <a:effectLst/>
              <a:latin typeface="Consolas" panose="020B0609020204030204" pitchFamily="49" charset="0"/>
            </a:endParaRPr>
          </a:p>
          <a:p>
            <a:pPr marL="0" indent="0">
              <a:buNone/>
            </a:pPr>
            <a:r>
              <a:rPr lang="en-IN" dirty="0">
                <a:solidFill>
                  <a:srgbClr val="000000"/>
                </a:solidFill>
                <a:latin typeface="Consolas" panose="020B0609020204030204" pitchFamily="49" charset="0"/>
              </a:rPr>
              <a:t>			</a:t>
            </a:r>
            <a:r>
              <a:rPr lang="en-IN" b="0" dirty="0">
                <a:solidFill>
                  <a:srgbClr val="000000"/>
                </a:solidFill>
                <a:effectLst/>
                <a:latin typeface="Consolas" panose="020B0609020204030204" pitchFamily="49" charset="0"/>
              </a:rPr>
              <a:t>IP(</a:t>
            </a:r>
            <a:r>
              <a:rPr lang="en-IN" b="0" dirty="0" err="1">
                <a:solidFill>
                  <a:srgbClr val="000000"/>
                </a:solidFill>
                <a:effectLst/>
                <a:latin typeface="Consolas" panose="020B0609020204030204" pitchFamily="49" charset="0"/>
              </a:rPr>
              <a:t>src</a:t>
            </a:r>
            <a:r>
              <a:rPr lang="en-IN" b="0" dirty="0">
                <a:solidFill>
                  <a:srgbClr val="000000"/>
                </a:solidFill>
                <a:effectLst/>
                <a:latin typeface="Consolas" panose="020B0609020204030204" pitchFamily="49" charset="0"/>
              </a:rPr>
              <a:t>=</a:t>
            </a:r>
            <a:r>
              <a:rPr lang="en-IN" b="0" dirty="0">
                <a:solidFill>
                  <a:srgbClr val="0000FF"/>
                </a:solidFill>
                <a:effectLst/>
                <a:latin typeface="Consolas" panose="020B0609020204030204" pitchFamily="49" charset="0"/>
              </a:rPr>
              <a:t>DUT</a:t>
            </a:r>
            <a:r>
              <a:rPr lang="en-IN" b="0" dirty="0">
                <a:solidFill>
                  <a:srgbClr val="000000"/>
                </a:solidFill>
                <a:effectLst/>
                <a:latin typeface="Consolas" panose="020B0609020204030204" pitchFamily="49" charset="0"/>
              </a:rPr>
              <a:t> IP, </a:t>
            </a:r>
            <a:r>
              <a:rPr lang="en-IN" b="0" dirty="0" err="1">
                <a:solidFill>
                  <a:srgbClr val="000000"/>
                </a:solidFill>
                <a:effectLst/>
                <a:latin typeface="Consolas" panose="020B0609020204030204" pitchFamily="49" charset="0"/>
              </a:rPr>
              <a:t>dst</a:t>
            </a:r>
            <a:r>
              <a:rPr lang="en-IN" b="0" dirty="0">
                <a:solidFill>
                  <a:srgbClr val="000000"/>
                </a:solidFill>
                <a:effectLst/>
                <a:latin typeface="Consolas" panose="020B0609020204030204" pitchFamily="49" charset="0"/>
              </a:rPr>
              <a:t>=redirect target </a:t>
            </a:r>
            <a:r>
              <a:rPr lang="en-IN" b="0" dirty="0">
                <a:solidFill>
                  <a:srgbClr val="0000FF"/>
                </a:solidFill>
                <a:effectLst/>
                <a:latin typeface="Consolas" panose="020B0609020204030204" pitchFamily="49" charset="0"/>
              </a:rPr>
              <a:t>IP</a:t>
            </a:r>
            <a:r>
              <a:rPr lang="en-IN" b="0" dirty="0">
                <a:solidFill>
                  <a:srgbClr val="000000"/>
                </a:solidFill>
                <a:effectLst/>
                <a:latin typeface="Consolas" panose="020B0609020204030204" pitchFamily="49" charset="0"/>
              </a:rPr>
              <a:t> address)</a:t>
            </a:r>
          </a:p>
          <a:p>
            <a:pPr marL="0" indent="0">
              <a:buNone/>
            </a:pPr>
            <a:endParaRPr lang="en-IN" dirty="0"/>
          </a:p>
        </p:txBody>
      </p:sp>
      <p:sp>
        <p:nvSpPr>
          <p:cNvPr id="4" name="Double Brace 3">
            <a:extLst>
              <a:ext uri="{FF2B5EF4-FFF2-40B4-BE49-F238E27FC236}">
                <a16:creationId xmlns:a16="http://schemas.microsoft.com/office/drawing/2014/main" id="{CCA6DA11-A708-B3B7-672F-BF791241A408}"/>
              </a:ext>
            </a:extLst>
          </p:cNvPr>
          <p:cNvSpPr/>
          <p:nvPr/>
        </p:nvSpPr>
        <p:spPr>
          <a:xfrm>
            <a:off x="7205968" y="3815862"/>
            <a:ext cx="2154116" cy="36048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IN" dirty="0">
                <a:solidFill>
                  <a:srgbClr val="FF0000"/>
                </a:solidFill>
              </a:rPr>
              <a:t>Outer IP header</a:t>
            </a:r>
          </a:p>
        </p:txBody>
      </p:sp>
      <p:sp>
        <p:nvSpPr>
          <p:cNvPr id="5" name="Double Brace 4">
            <a:extLst>
              <a:ext uri="{FF2B5EF4-FFF2-40B4-BE49-F238E27FC236}">
                <a16:creationId xmlns:a16="http://schemas.microsoft.com/office/drawing/2014/main" id="{6F29D3E8-2D23-0B39-8635-2D0E397D94FD}"/>
              </a:ext>
            </a:extLst>
          </p:cNvPr>
          <p:cNvSpPr/>
          <p:nvPr/>
        </p:nvSpPr>
        <p:spPr>
          <a:xfrm>
            <a:off x="7086600" y="4663508"/>
            <a:ext cx="1714499" cy="36048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600" dirty="0">
                <a:solidFill>
                  <a:srgbClr val="FF0000"/>
                </a:solidFill>
              </a:rPr>
              <a:t>ICMP Header</a:t>
            </a:r>
          </a:p>
        </p:txBody>
      </p:sp>
      <p:sp>
        <p:nvSpPr>
          <p:cNvPr id="10" name="Double Brace 9">
            <a:extLst>
              <a:ext uri="{FF2B5EF4-FFF2-40B4-BE49-F238E27FC236}">
                <a16:creationId xmlns:a16="http://schemas.microsoft.com/office/drawing/2014/main" id="{B66A8B46-8DC7-9193-C602-02128E20926C}"/>
              </a:ext>
            </a:extLst>
          </p:cNvPr>
          <p:cNvSpPr/>
          <p:nvPr/>
        </p:nvSpPr>
        <p:spPr>
          <a:xfrm>
            <a:off x="8520419" y="5380241"/>
            <a:ext cx="3411416" cy="457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IN" dirty="0">
                <a:solidFill>
                  <a:srgbClr val="FF0000"/>
                </a:solidFill>
              </a:rPr>
              <a:t>Original/Inner IP Header</a:t>
            </a:r>
          </a:p>
        </p:txBody>
      </p:sp>
    </p:spTree>
    <p:extLst>
      <p:ext uri="{BB962C8B-B14F-4D97-AF65-F5344CB8AC3E}">
        <p14:creationId xmlns:p14="http://schemas.microsoft.com/office/powerpoint/2010/main" val="3078052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278B-DD22-EFAA-3A80-B905E069ACFF}"/>
              </a:ext>
            </a:extLst>
          </p:cNvPr>
          <p:cNvSpPr>
            <a:spLocks noGrp="1"/>
          </p:cNvSpPr>
          <p:nvPr>
            <p:ph type="title"/>
          </p:nvPr>
        </p:nvSpPr>
        <p:spPr/>
        <p:txBody>
          <a:bodyPr/>
          <a:lstStyle/>
          <a:p>
            <a:r>
              <a:rPr lang="en-IN" dirty="0"/>
              <a:t>Redirect Packet - structure</a:t>
            </a:r>
          </a:p>
        </p:txBody>
      </p:sp>
      <p:cxnSp>
        <p:nvCxnSpPr>
          <p:cNvPr id="4" name="Straight Arrow Connector 3">
            <a:extLst>
              <a:ext uri="{FF2B5EF4-FFF2-40B4-BE49-F238E27FC236}">
                <a16:creationId xmlns:a16="http://schemas.microsoft.com/office/drawing/2014/main" id="{D303DC0C-D3F5-B0B8-11C9-4636B85A82DB}"/>
              </a:ext>
            </a:extLst>
          </p:cNvPr>
          <p:cNvCxnSpPr/>
          <p:nvPr/>
        </p:nvCxnSpPr>
        <p:spPr>
          <a:xfrm flipH="1">
            <a:off x="6949440" y="4328160"/>
            <a:ext cx="731520" cy="77724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7" name="Connector: Curved 6">
            <a:extLst>
              <a:ext uri="{FF2B5EF4-FFF2-40B4-BE49-F238E27FC236}">
                <a16:creationId xmlns:a16="http://schemas.microsoft.com/office/drawing/2014/main" id="{8C98D972-9798-FBD3-1607-BA6BCB68C223}"/>
              </a:ext>
            </a:extLst>
          </p:cNvPr>
          <p:cNvCxnSpPr>
            <a:cxnSpLocks/>
          </p:cNvCxnSpPr>
          <p:nvPr/>
        </p:nvCxnSpPr>
        <p:spPr>
          <a:xfrm rot="10800000">
            <a:off x="6545580" y="5006340"/>
            <a:ext cx="1356360" cy="99060"/>
          </a:xfrm>
          <a:prstGeom prst="curvedConnector3">
            <a:avLst>
              <a:gd name="adj1" fmla="val 12360"/>
            </a:avLst>
          </a:prstGeom>
          <a:ln>
            <a:tailEnd type="triangle"/>
          </a:ln>
        </p:spPr>
        <p:style>
          <a:lnRef idx="3">
            <a:schemeClr val="accent3"/>
          </a:lnRef>
          <a:fillRef idx="0">
            <a:schemeClr val="accent3"/>
          </a:fillRef>
          <a:effectRef idx="2">
            <a:schemeClr val="accent3"/>
          </a:effectRef>
          <a:fontRef idx="minor">
            <a:schemeClr val="tx1"/>
          </a:fontRef>
        </p:style>
      </p:cxnSp>
      <p:sp>
        <p:nvSpPr>
          <p:cNvPr id="6" name="Content Placeholder 5">
            <a:extLst>
              <a:ext uri="{FF2B5EF4-FFF2-40B4-BE49-F238E27FC236}">
                <a16:creationId xmlns:a16="http://schemas.microsoft.com/office/drawing/2014/main" id="{40FC8F54-C0D8-9402-8C83-CC991232BE6F}"/>
              </a:ext>
            </a:extLst>
          </p:cNvPr>
          <p:cNvSpPr>
            <a:spLocks noGrp="1"/>
          </p:cNvSpPr>
          <p:nvPr>
            <p:ph idx="1"/>
          </p:nvPr>
        </p:nvSpPr>
        <p:spPr/>
        <p:txBody>
          <a:bodyPr/>
          <a:lstStyle/>
          <a:p>
            <a:endParaRPr lang="en-IN"/>
          </a:p>
        </p:txBody>
      </p:sp>
      <p:pic>
        <p:nvPicPr>
          <p:cNvPr id="9" name="Picture 8">
            <a:extLst>
              <a:ext uri="{FF2B5EF4-FFF2-40B4-BE49-F238E27FC236}">
                <a16:creationId xmlns:a16="http://schemas.microsoft.com/office/drawing/2014/main" id="{E7612D92-04A2-2A50-C3E6-008E95CE2B86}"/>
              </a:ext>
            </a:extLst>
          </p:cNvPr>
          <p:cNvPicPr>
            <a:picLocks noChangeAspect="1"/>
          </p:cNvPicPr>
          <p:nvPr/>
        </p:nvPicPr>
        <p:blipFill>
          <a:blip r:embed="rId2"/>
          <a:stretch>
            <a:fillRect/>
          </a:stretch>
        </p:blipFill>
        <p:spPr>
          <a:xfrm>
            <a:off x="1154954" y="2242185"/>
            <a:ext cx="9496425" cy="4171950"/>
          </a:xfrm>
          <a:prstGeom prst="rect">
            <a:avLst/>
          </a:prstGeom>
        </p:spPr>
      </p:pic>
    </p:spTree>
    <p:extLst>
      <p:ext uri="{BB962C8B-B14F-4D97-AF65-F5344CB8AC3E}">
        <p14:creationId xmlns:p14="http://schemas.microsoft.com/office/powerpoint/2010/main" val="70685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F31C-4FF6-AE34-F916-113F61EE9D85}"/>
              </a:ext>
            </a:extLst>
          </p:cNvPr>
          <p:cNvSpPr>
            <a:spLocks noGrp="1"/>
          </p:cNvSpPr>
          <p:nvPr>
            <p:ph type="title"/>
          </p:nvPr>
        </p:nvSpPr>
        <p:spPr/>
        <p:txBody>
          <a:bodyPr/>
          <a:lstStyle/>
          <a:p>
            <a:r>
              <a:rPr lang="en-IN" dirty="0"/>
              <a:t>Challenges before us</a:t>
            </a:r>
          </a:p>
        </p:txBody>
      </p:sp>
      <p:sp>
        <p:nvSpPr>
          <p:cNvPr id="3" name="Content Placeholder 2">
            <a:extLst>
              <a:ext uri="{FF2B5EF4-FFF2-40B4-BE49-F238E27FC236}">
                <a16:creationId xmlns:a16="http://schemas.microsoft.com/office/drawing/2014/main" id="{7C0CD335-83DA-0CE3-C2B5-0EA4F81F0913}"/>
              </a:ext>
            </a:extLst>
          </p:cNvPr>
          <p:cNvSpPr>
            <a:spLocks noGrp="1"/>
          </p:cNvSpPr>
          <p:nvPr>
            <p:ph idx="1"/>
          </p:nvPr>
        </p:nvSpPr>
        <p:spPr>
          <a:xfrm>
            <a:off x="820847" y="2207845"/>
            <a:ext cx="10169538" cy="4280877"/>
          </a:xfrm>
        </p:spPr>
        <p:txBody>
          <a:bodyPr>
            <a:normAutofit/>
          </a:bodyPr>
          <a:lstStyle/>
          <a:p>
            <a:pPr marL="0" indent="0">
              <a:buNone/>
            </a:pPr>
            <a:endParaRPr lang="en-US" dirty="0"/>
          </a:p>
          <a:p>
            <a:r>
              <a:rPr lang="en-US" dirty="0"/>
              <a:t>Unavailability of test tool/expertise for sending relevant well-formed ICMP packets.</a:t>
            </a:r>
          </a:p>
          <a:p>
            <a:r>
              <a:rPr lang="en-US" dirty="0"/>
              <a:t>Malformed packets are straightaway dropped by most of the DUTs and thus do not actually test the DUT, though it leads to a successful test performance.</a:t>
            </a:r>
          </a:p>
          <a:p>
            <a:r>
              <a:rPr lang="en-US" dirty="0"/>
              <a:t>NCCS evaluator has to understand scripts/software used for packet crafting.</a:t>
            </a:r>
          </a:p>
          <a:p>
            <a:r>
              <a:rPr lang="en-US" dirty="0"/>
              <a:t>Multi-disciplinary skills are required to perform tests or interpret the test results.</a:t>
            </a:r>
          </a:p>
          <a:p>
            <a:pPr lvl="2"/>
            <a:endParaRPr lang="en-US" dirty="0"/>
          </a:p>
          <a:p>
            <a:endParaRPr lang="en-US" dirty="0"/>
          </a:p>
        </p:txBody>
      </p:sp>
    </p:spTree>
    <p:extLst>
      <p:ext uri="{BB962C8B-B14F-4D97-AF65-F5344CB8AC3E}">
        <p14:creationId xmlns:p14="http://schemas.microsoft.com/office/powerpoint/2010/main" val="407224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E832-A35C-0EE5-C57E-0151CC407E13}"/>
              </a:ext>
            </a:extLst>
          </p:cNvPr>
          <p:cNvSpPr>
            <a:spLocks noGrp="1"/>
          </p:cNvSpPr>
          <p:nvPr>
            <p:ph type="title"/>
          </p:nvPr>
        </p:nvSpPr>
        <p:spPr/>
        <p:txBody>
          <a:bodyPr/>
          <a:lstStyle/>
          <a:p>
            <a:r>
              <a:rPr lang="en-IN" dirty="0"/>
              <a:t>A solution…</a:t>
            </a:r>
          </a:p>
        </p:txBody>
      </p:sp>
      <p:sp>
        <p:nvSpPr>
          <p:cNvPr id="3" name="Content Placeholder 2">
            <a:extLst>
              <a:ext uri="{FF2B5EF4-FFF2-40B4-BE49-F238E27FC236}">
                <a16:creationId xmlns:a16="http://schemas.microsoft.com/office/drawing/2014/main" id="{2A7F2D0B-365C-5BA7-2C85-EA36047FB3D0}"/>
              </a:ext>
            </a:extLst>
          </p:cNvPr>
          <p:cNvSpPr>
            <a:spLocks noGrp="1"/>
          </p:cNvSpPr>
          <p:nvPr>
            <p:ph idx="1"/>
          </p:nvPr>
        </p:nvSpPr>
        <p:spPr/>
        <p:txBody>
          <a:bodyPr/>
          <a:lstStyle/>
          <a:p>
            <a:r>
              <a:rPr lang="en-IN" sz="2000" b="1" dirty="0"/>
              <a:t>ICMP test tool v1.0</a:t>
            </a:r>
          </a:p>
          <a:p>
            <a:pPr lvl="2"/>
            <a:r>
              <a:rPr lang="en-IN" sz="1800" dirty="0"/>
              <a:t>ICMP messages as per the TCP /IP stack.</a:t>
            </a:r>
          </a:p>
          <a:p>
            <a:pPr lvl="2"/>
            <a:r>
              <a:rPr lang="en-IN" sz="1800" dirty="0"/>
              <a:t>Automates the full process of testing and report generation.</a:t>
            </a:r>
          </a:p>
          <a:p>
            <a:pPr lvl="2"/>
            <a:r>
              <a:rPr lang="en-IN" sz="1800" dirty="0"/>
              <a:t>Algorithm is pre decided- brings</a:t>
            </a:r>
            <a:r>
              <a:rPr lang="en-IN" sz="1800" b="1" dirty="0"/>
              <a:t> uniformity </a:t>
            </a:r>
            <a:r>
              <a:rPr lang="en-IN" sz="1800" dirty="0"/>
              <a:t>in analysis of test results.</a:t>
            </a:r>
          </a:p>
          <a:p>
            <a:pPr lvl="2"/>
            <a:r>
              <a:rPr lang="en-IN" sz="1800" dirty="0"/>
              <a:t>Demonstration …</a:t>
            </a:r>
          </a:p>
          <a:p>
            <a:pPr marL="914400" lvl="2" indent="0">
              <a:buNone/>
            </a:pPr>
            <a:endParaRPr lang="en-IN" sz="1800" dirty="0"/>
          </a:p>
        </p:txBody>
      </p:sp>
    </p:spTree>
    <p:extLst>
      <p:ext uri="{BB962C8B-B14F-4D97-AF65-F5344CB8AC3E}">
        <p14:creationId xmlns:p14="http://schemas.microsoft.com/office/powerpoint/2010/main" val="104684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73861-B32B-D329-278F-5EE535491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077D9-2996-259F-C028-A4FD64C3F7F8}"/>
              </a:ext>
            </a:extLst>
          </p:cNvPr>
          <p:cNvSpPr>
            <a:spLocks noGrp="1"/>
          </p:cNvSpPr>
          <p:nvPr>
            <p:ph type="title"/>
          </p:nvPr>
        </p:nvSpPr>
        <p:spPr>
          <a:xfrm>
            <a:off x="1185434" y="973668"/>
            <a:ext cx="8761413" cy="706964"/>
          </a:xfrm>
        </p:spPr>
        <p:txBody>
          <a:bodyPr/>
          <a:lstStyle/>
          <a:p>
            <a:r>
              <a:rPr lang="en-IN" sz="2800" dirty="0"/>
              <a:t>Table 2 Implemented Algorithm</a:t>
            </a:r>
          </a:p>
        </p:txBody>
      </p:sp>
      <p:graphicFrame>
        <p:nvGraphicFramePr>
          <p:cNvPr id="6" name="Content Placeholder 5">
            <a:extLst>
              <a:ext uri="{FF2B5EF4-FFF2-40B4-BE49-F238E27FC236}">
                <a16:creationId xmlns:a16="http://schemas.microsoft.com/office/drawing/2014/main" id="{F3BBC8F3-4A37-15DA-C190-7537E1778ACB}"/>
              </a:ext>
            </a:extLst>
          </p:cNvPr>
          <p:cNvGraphicFramePr>
            <a:graphicFrameLocks noGrp="1"/>
          </p:cNvGraphicFramePr>
          <p:nvPr>
            <p:ph idx="1"/>
            <p:extLst>
              <p:ext uri="{D42A27DB-BD31-4B8C-83A1-F6EECF244321}">
                <p14:modId xmlns:p14="http://schemas.microsoft.com/office/powerpoint/2010/main" val="433844613"/>
              </p:ext>
            </p:extLst>
          </p:nvPr>
        </p:nvGraphicFramePr>
        <p:xfrm>
          <a:off x="1441937" y="2500485"/>
          <a:ext cx="9924564" cy="3913136"/>
        </p:xfrm>
        <a:graphic>
          <a:graphicData uri="http://schemas.openxmlformats.org/drawingml/2006/table">
            <a:tbl>
              <a:tblPr firstRow="1" firstCol="1" bandRow="1">
                <a:tableStyleId>{5C22544A-7EE6-4342-B048-85BDC9FD1C3A}</a:tableStyleId>
              </a:tblPr>
              <a:tblGrid>
                <a:gridCol w="555844">
                  <a:extLst>
                    <a:ext uri="{9D8B030D-6E8A-4147-A177-3AD203B41FA5}">
                      <a16:colId xmlns:a16="http://schemas.microsoft.com/office/drawing/2014/main" val="3993049569"/>
                    </a:ext>
                  </a:extLst>
                </a:gridCol>
                <a:gridCol w="884995">
                  <a:extLst>
                    <a:ext uri="{9D8B030D-6E8A-4147-A177-3AD203B41FA5}">
                      <a16:colId xmlns:a16="http://schemas.microsoft.com/office/drawing/2014/main" val="3838765059"/>
                    </a:ext>
                  </a:extLst>
                </a:gridCol>
                <a:gridCol w="1775433">
                  <a:extLst>
                    <a:ext uri="{9D8B030D-6E8A-4147-A177-3AD203B41FA5}">
                      <a16:colId xmlns:a16="http://schemas.microsoft.com/office/drawing/2014/main" val="3111034129"/>
                    </a:ext>
                  </a:extLst>
                </a:gridCol>
                <a:gridCol w="1253378">
                  <a:extLst>
                    <a:ext uri="{9D8B030D-6E8A-4147-A177-3AD203B41FA5}">
                      <a16:colId xmlns:a16="http://schemas.microsoft.com/office/drawing/2014/main" val="1561417181"/>
                    </a:ext>
                  </a:extLst>
                </a:gridCol>
                <a:gridCol w="1301334">
                  <a:extLst>
                    <a:ext uri="{9D8B030D-6E8A-4147-A177-3AD203B41FA5}">
                      <a16:colId xmlns:a16="http://schemas.microsoft.com/office/drawing/2014/main" val="846905473"/>
                    </a:ext>
                  </a:extLst>
                </a:gridCol>
                <a:gridCol w="1834290">
                  <a:extLst>
                    <a:ext uri="{9D8B030D-6E8A-4147-A177-3AD203B41FA5}">
                      <a16:colId xmlns:a16="http://schemas.microsoft.com/office/drawing/2014/main" val="2066246916"/>
                    </a:ext>
                  </a:extLst>
                </a:gridCol>
                <a:gridCol w="2319290">
                  <a:extLst>
                    <a:ext uri="{9D8B030D-6E8A-4147-A177-3AD203B41FA5}">
                      <a16:colId xmlns:a16="http://schemas.microsoft.com/office/drawing/2014/main" val="3844619820"/>
                    </a:ext>
                  </a:extLst>
                </a:gridCol>
              </a:tblGrid>
              <a:tr h="737056">
                <a:tc>
                  <a:txBody>
                    <a:bodyPr/>
                    <a:lstStyle/>
                    <a:p>
                      <a:pPr>
                        <a:lnSpc>
                          <a:spcPct val="107000"/>
                        </a:lnSpc>
                        <a:spcAft>
                          <a:spcPts val="800"/>
                        </a:spcAft>
                      </a:pPr>
                      <a:r>
                        <a:rPr lang="en-IN" sz="1200" kern="100">
                          <a:effectLst/>
                        </a:rPr>
                        <a:t>S. No</a:t>
                      </a:r>
                      <a:endParaRPr lang="en-IN" sz="12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rPr>
                        <a:t>Type </a:t>
                      </a:r>
                    </a:p>
                    <a:p>
                      <a:pPr>
                        <a:lnSpc>
                          <a:spcPct val="107000"/>
                        </a:lnSpc>
                        <a:spcAft>
                          <a:spcPts val="800"/>
                        </a:spcAft>
                      </a:pPr>
                      <a:r>
                        <a:rPr lang="en-IN" sz="1800" kern="100" dirty="0">
                          <a:effectLst/>
                        </a:rPr>
                        <a:t> (IPv4/v6)</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rPr>
                        <a:t>Description</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rPr>
                        <a:t>Send</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rPr>
                        <a:t>Respond to</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rPr>
                        <a:t>Process (i.e.</a:t>
                      </a:r>
                    </a:p>
                    <a:p>
                      <a:pPr>
                        <a:lnSpc>
                          <a:spcPct val="107000"/>
                        </a:lnSpc>
                        <a:spcAft>
                          <a:spcPts val="800"/>
                        </a:spcAft>
                      </a:pPr>
                      <a:r>
                        <a:rPr lang="en-IN" sz="1800" kern="100">
                          <a:effectLst/>
                        </a:rPr>
                        <a:t>do changes to</a:t>
                      </a:r>
                    </a:p>
                    <a:p>
                      <a:pPr>
                        <a:lnSpc>
                          <a:spcPct val="107000"/>
                        </a:lnSpc>
                        <a:spcAft>
                          <a:spcPts val="800"/>
                        </a:spcAft>
                      </a:pPr>
                      <a:r>
                        <a:rPr lang="en-IN" sz="1800" kern="100">
                          <a:effectLst/>
                        </a:rPr>
                        <a:t>configuration)</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rPr>
                        <a:t>Algorithm*</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extLst>
                  <a:ext uri="{0D108BD9-81ED-4DB2-BD59-A6C34878D82A}">
                    <a16:rowId xmlns:a16="http://schemas.microsoft.com/office/drawing/2014/main" val="3108646298"/>
                  </a:ext>
                </a:extLst>
              </a:tr>
              <a:tr h="396058">
                <a:tc>
                  <a:txBody>
                    <a:bodyPr/>
                    <a:lstStyle/>
                    <a:p>
                      <a:pPr>
                        <a:lnSpc>
                          <a:spcPct val="107000"/>
                        </a:lnSpc>
                        <a:spcAft>
                          <a:spcPts val="800"/>
                        </a:spcAft>
                      </a:pPr>
                      <a:r>
                        <a:rPr lang="en-IN" sz="1600" kern="100">
                          <a:effectLst/>
                        </a:rPr>
                        <a:t>1</a:t>
                      </a:r>
                      <a:endParaRPr lang="en-IN" sz="16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rPr>
                        <a:t>5/137</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rPr>
                        <a:t>Redirect</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rPr>
                        <a:t>NA</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rPr>
                        <a:t>NA</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rPr>
                        <a:t>Not Permitted</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rPr>
                        <a:t>Check for routing table changes/configuration</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extLst>
                  <a:ext uri="{0D108BD9-81ED-4DB2-BD59-A6C34878D82A}">
                    <a16:rowId xmlns:a16="http://schemas.microsoft.com/office/drawing/2014/main" val="2408265005"/>
                  </a:ext>
                </a:extLst>
              </a:tr>
              <a:tr h="1685746">
                <a:tc>
                  <a:txBody>
                    <a:bodyPr/>
                    <a:lstStyle/>
                    <a:p>
                      <a:pPr>
                        <a:lnSpc>
                          <a:spcPct val="107000"/>
                        </a:lnSpc>
                        <a:spcAft>
                          <a:spcPts val="800"/>
                        </a:spcAft>
                      </a:pPr>
                      <a:r>
                        <a:rPr lang="en-IN" sz="1600" kern="100">
                          <a:effectLst/>
                        </a:rPr>
                        <a:t>2</a:t>
                      </a:r>
                      <a:endParaRPr lang="en-IN" sz="16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rPr>
                        <a:t>13</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rPr>
                        <a:t>Timestamp Request</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rPr>
                        <a:t>NA</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rPr>
                        <a:t>Not Permitted</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rPr>
                        <a:t>NA</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rPr>
                        <a:t>Check for timestamp reply</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33803" marR="33803" marT="0" marB="0"/>
                </a:tc>
                <a:extLst>
                  <a:ext uri="{0D108BD9-81ED-4DB2-BD59-A6C34878D82A}">
                    <a16:rowId xmlns:a16="http://schemas.microsoft.com/office/drawing/2014/main" val="3892363869"/>
                  </a:ext>
                </a:extLst>
              </a:tr>
            </a:tbl>
          </a:graphicData>
        </a:graphic>
      </p:graphicFrame>
      <p:sp>
        <p:nvSpPr>
          <p:cNvPr id="3" name="TextBox 2">
            <a:extLst>
              <a:ext uri="{FF2B5EF4-FFF2-40B4-BE49-F238E27FC236}">
                <a16:creationId xmlns:a16="http://schemas.microsoft.com/office/drawing/2014/main" id="{3E1E7893-901D-04D5-16DE-C651C90DBCA6}"/>
              </a:ext>
            </a:extLst>
          </p:cNvPr>
          <p:cNvSpPr txBox="1"/>
          <p:nvPr/>
        </p:nvSpPr>
        <p:spPr>
          <a:xfrm>
            <a:off x="1185434" y="6312877"/>
            <a:ext cx="3645550" cy="369332"/>
          </a:xfrm>
          <a:prstGeom prst="rect">
            <a:avLst/>
          </a:prstGeom>
          <a:noFill/>
        </p:spPr>
        <p:txBody>
          <a:bodyPr wrap="none" rtlCol="0">
            <a:spAutoFit/>
          </a:bodyPr>
          <a:lstStyle/>
          <a:p>
            <a:r>
              <a:rPr lang="en-IN" dirty="0"/>
              <a:t>* Not limited to the mentioned.</a:t>
            </a:r>
          </a:p>
        </p:txBody>
      </p:sp>
    </p:spTree>
    <p:extLst>
      <p:ext uri="{BB962C8B-B14F-4D97-AF65-F5344CB8AC3E}">
        <p14:creationId xmlns:p14="http://schemas.microsoft.com/office/powerpoint/2010/main" val="1367998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18AE-98D6-8666-71F0-71DB83DD4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968FC-225F-3A66-3E32-A651FA4449D7}"/>
              </a:ext>
            </a:extLst>
          </p:cNvPr>
          <p:cNvSpPr>
            <a:spLocks noGrp="1"/>
          </p:cNvSpPr>
          <p:nvPr>
            <p:ph type="title"/>
          </p:nvPr>
        </p:nvSpPr>
        <p:spPr>
          <a:xfrm>
            <a:off x="594361" y="769945"/>
            <a:ext cx="7399019" cy="685476"/>
          </a:xfrm>
        </p:spPr>
        <p:txBody>
          <a:bodyPr/>
          <a:lstStyle/>
          <a:p>
            <a:r>
              <a:rPr lang="en-IN" sz="3600" dirty="0"/>
              <a:t>Table 2 Implemented Algorithm</a:t>
            </a:r>
            <a:endParaRPr lang="en-IN" dirty="0"/>
          </a:p>
        </p:txBody>
      </p:sp>
      <p:graphicFrame>
        <p:nvGraphicFramePr>
          <p:cNvPr id="6" name="Content Placeholder 5">
            <a:extLst>
              <a:ext uri="{FF2B5EF4-FFF2-40B4-BE49-F238E27FC236}">
                <a16:creationId xmlns:a16="http://schemas.microsoft.com/office/drawing/2014/main" id="{2FA23CCA-8C0B-0BD6-E96B-E878C6ACA103}"/>
              </a:ext>
            </a:extLst>
          </p:cNvPr>
          <p:cNvGraphicFramePr>
            <a:graphicFrameLocks noGrp="1"/>
          </p:cNvGraphicFramePr>
          <p:nvPr>
            <p:ph idx="1"/>
            <p:extLst>
              <p:ext uri="{D42A27DB-BD31-4B8C-83A1-F6EECF244321}">
                <p14:modId xmlns:p14="http://schemas.microsoft.com/office/powerpoint/2010/main" val="3925443272"/>
              </p:ext>
            </p:extLst>
          </p:nvPr>
        </p:nvGraphicFramePr>
        <p:xfrm>
          <a:off x="521676" y="2307846"/>
          <a:ext cx="11339147" cy="4322445"/>
        </p:xfrm>
        <a:graphic>
          <a:graphicData uri="http://schemas.openxmlformats.org/drawingml/2006/table">
            <a:tbl>
              <a:tblPr firstRow="1" firstCol="1" bandRow="1">
                <a:tableStyleId>{5C22544A-7EE6-4342-B048-85BDC9FD1C3A}</a:tableStyleId>
              </a:tblPr>
              <a:tblGrid>
                <a:gridCol w="635071">
                  <a:extLst>
                    <a:ext uri="{9D8B030D-6E8A-4147-A177-3AD203B41FA5}">
                      <a16:colId xmlns:a16="http://schemas.microsoft.com/office/drawing/2014/main" val="3993049569"/>
                    </a:ext>
                  </a:extLst>
                </a:gridCol>
                <a:gridCol w="1011135">
                  <a:extLst>
                    <a:ext uri="{9D8B030D-6E8A-4147-A177-3AD203B41FA5}">
                      <a16:colId xmlns:a16="http://schemas.microsoft.com/office/drawing/2014/main" val="3838765059"/>
                    </a:ext>
                  </a:extLst>
                </a:gridCol>
                <a:gridCol w="2028493">
                  <a:extLst>
                    <a:ext uri="{9D8B030D-6E8A-4147-A177-3AD203B41FA5}">
                      <a16:colId xmlns:a16="http://schemas.microsoft.com/office/drawing/2014/main" val="3111034129"/>
                    </a:ext>
                  </a:extLst>
                </a:gridCol>
                <a:gridCol w="1432025">
                  <a:extLst>
                    <a:ext uri="{9D8B030D-6E8A-4147-A177-3AD203B41FA5}">
                      <a16:colId xmlns:a16="http://schemas.microsoft.com/office/drawing/2014/main" val="1561417181"/>
                    </a:ext>
                  </a:extLst>
                </a:gridCol>
                <a:gridCol w="1486818">
                  <a:extLst>
                    <a:ext uri="{9D8B030D-6E8A-4147-A177-3AD203B41FA5}">
                      <a16:colId xmlns:a16="http://schemas.microsoft.com/office/drawing/2014/main" val="846905473"/>
                    </a:ext>
                  </a:extLst>
                </a:gridCol>
                <a:gridCol w="2095738">
                  <a:extLst>
                    <a:ext uri="{9D8B030D-6E8A-4147-A177-3AD203B41FA5}">
                      <a16:colId xmlns:a16="http://schemas.microsoft.com/office/drawing/2014/main" val="2066246916"/>
                    </a:ext>
                  </a:extLst>
                </a:gridCol>
                <a:gridCol w="2649867">
                  <a:extLst>
                    <a:ext uri="{9D8B030D-6E8A-4147-A177-3AD203B41FA5}">
                      <a16:colId xmlns:a16="http://schemas.microsoft.com/office/drawing/2014/main" val="3844619820"/>
                    </a:ext>
                  </a:extLst>
                </a:gridCol>
              </a:tblGrid>
              <a:tr h="908126">
                <a:tc>
                  <a:txBody>
                    <a:bodyPr/>
                    <a:lstStyle/>
                    <a:p>
                      <a:pPr>
                        <a:lnSpc>
                          <a:spcPct val="107000"/>
                        </a:lnSpc>
                        <a:spcAft>
                          <a:spcPts val="800"/>
                        </a:spcAft>
                      </a:pPr>
                      <a:r>
                        <a:rPr lang="en-IN" sz="1200" kern="100">
                          <a:effectLst/>
                          <a:latin typeface="+mj-lt"/>
                        </a:rPr>
                        <a:t>S. No</a:t>
                      </a:r>
                      <a:endParaRPr lang="en-IN" sz="1200" kern="100">
                        <a:effectLst/>
                        <a:latin typeface="+mj-lt"/>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latin typeface="+mj-lt"/>
                        </a:rPr>
                        <a:t>Type </a:t>
                      </a:r>
                    </a:p>
                    <a:p>
                      <a:pPr>
                        <a:lnSpc>
                          <a:spcPct val="107000"/>
                        </a:lnSpc>
                        <a:spcAft>
                          <a:spcPts val="800"/>
                        </a:spcAft>
                      </a:pPr>
                      <a:r>
                        <a:rPr lang="en-IN" sz="1800" kern="100">
                          <a:effectLst/>
                          <a:latin typeface="+mj-lt"/>
                        </a:rPr>
                        <a:t> </a:t>
                      </a:r>
                      <a:endParaRPr lang="en-IN" sz="1800" kern="100">
                        <a:effectLst/>
                        <a:latin typeface="+mj-lt"/>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latin typeface="+mj-lt"/>
                        </a:rPr>
                        <a:t>Description</a:t>
                      </a:r>
                      <a:endParaRPr lang="en-IN" sz="1800" kern="100" dirty="0">
                        <a:effectLst/>
                        <a:latin typeface="+mj-lt"/>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latin typeface="+mj-lt"/>
                        </a:rPr>
                        <a:t>Send</a:t>
                      </a:r>
                      <a:endParaRPr lang="en-IN" sz="1800" kern="100" dirty="0">
                        <a:effectLst/>
                        <a:latin typeface="+mj-lt"/>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latin typeface="+mj-lt"/>
                        </a:rPr>
                        <a:t>Respond to</a:t>
                      </a:r>
                      <a:endParaRPr lang="en-IN" sz="1800" kern="100">
                        <a:effectLst/>
                        <a:latin typeface="+mj-lt"/>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a:effectLst/>
                          <a:latin typeface="+mj-lt"/>
                        </a:rPr>
                        <a:t>Process (i.e.</a:t>
                      </a:r>
                    </a:p>
                    <a:p>
                      <a:pPr>
                        <a:lnSpc>
                          <a:spcPct val="107000"/>
                        </a:lnSpc>
                        <a:spcAft>
                          <a:spcPts val="800"/>
                        </a:spcAft>
                      </a:pPr>
                      <a:r>
                        <a:rPr lang="en-IN" sz="1800" kern="100">
                          <a:effectLst/>
                          <a:latin typeface="+mj-lt"/>
                        </a:rPr>
                        <a:t>do changes to</a:t>
                      </a:r>
                    </a:p>
                    <a:p>
                      <a:pPr>
                        <a:lnSpc>
                          <a:spcPct val="107000"/>
                        </a:lnSpc>
                        <a:spcAft>
                          <a:spcPts val="800"/>
                        </a:spcAft>
                      </a:pPr>
                      <a:r>
                        <a:rPr lang="en-IN" sz="1800" kern="100">
                          <a:effectLst/>
                          <a:latin typeface="+mj-lt"/>
                        </a:rPr>
                        <a:t>configuration)</a:t>
                      </a:r>
                      <a:endParaRPr lang="en-IN" sz="1800" kern="100">
                        <a:effectLst/>
                        <a:latin typeface="+mj-lt"/>
                        <a:ea typeface="Calibri" panose="020F0502020204030204" pitchFamily="34" charset="0"/>
                        <a:cs typeface="Mangal" panose="02040503050203030202" pitchFamily="18" charset="0"/>
                      </a:endParaRPr>
                    </a:p>
                  </a:txBody>
                  <a:tcPr marL="33803" marR="33803" marT="0" marB="0"/>
                </a:tc>
                <a:tc>
                  <a:txBody>
                    <a:bodyPr/>
                    <a:lstStyle/>
                    <a:p>
                      <a:pPr>
                        <a:lnSpc>
                          <a:spcPct val="107000"/>
                        </a:lnSpc>
                        <a:spcAft>
                          <a:spcPts val="800"/>
                        </a:spcAft>
                      </a:pPr>
                      <a:r>
                        <a:rPr lang="en-IN" sz="1800" kern="100" dirty="0">
                          <a:effectLst/>
                          <a:latin typeface="+mj-lt"/>
                        </a:rPr>
                        <a:t>Algorithm</a:t>
                      </a:r>
                      <a:endParaRPr lang="en-IN" sz="1800" kern="100" dirty="0">
                        <a:effectLst/>
                        <a:latin typeface="+mj-lt"/>
                        <a:ea typeface="Calibri" panose="020F0502020204030204" pitchFamily="34" charset="0"/>
                        <a:cs typeface="Mangal" panose="02040503050203030202" pitchFamily="18" charset="0"/>
                      </a:endParaRPr>
                    </a:p>
                  </a:txBody>
                  <a:tcPr marL="33803" marR="33803" marT="0" marB="0"/>
                </a:tc>
                <a:extLst>
                  <a:ext uri="{0D108BD9-81ED-4DB2-BD59-A6C34878D82A}">
                    <a16:rowId xmlns:a16="http://schemas.microsoft.com/office/drawing/2014/main" val="3108646298"/>
                  </a:ext>
                </a:extLst>
              </a:tr>
              <a:tr h="986233">
                <a:tc>
                  <a:txBody>
                    <a:bodyPr/>
                    <a:lstStyle/>
                    <a:p>
                      <a:pPr>
                        <a:lnSpc>
                          <a:spcPct val="107000"/>
                        </a:lnSpc>
                        <a:spcAft>
                          <a:spcPts val="800"/>
                        </a:spcAft>
                      </a:pPr>
                      <a:r>
                        <a:rPr lang="en-IN" sz="1800" kern="100" dirty="0">
                          <a:effectLst/>
                          <a:latin typeface="+mj-lt"/>
                          <a:ea typeface="Calibri" panose="020F0502020204030204" pitchFamily="34" charset="0"/>
                          <a:cs typeface="Mangal" panose="02040503050203030202" pitchFamily="18" charset="0"/>
                        </a:rPr>
                        <a:t>3</a:t>
                      </a:r>
                    </a:p>
                  </a:txBody>
                  <a:tcPr marL="33803" marR="33803"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14</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a:solidFill>
                            <a:srgbClr val="000000"/>
                          </a:solidFill>
                          <a:effectLst/>
                          <a:latin typeface="+mj-lt"/>
                          <a:ea typeface="Calibri" panose="020F0502020204030204" pitchFamily="34" charset="0"/>
                          <a:cs typeface="Mangal" panose="02040503050203030202" pitchFamily="18" charset="0"/>
                        </a:rPr>
                        <a:t>Timestamp</a:t>
                      </a:r>
                      <a:endParaRPr lang="en-IN" sz="1800" kern="100">
                        <a:effectLst/>
                        <a:latin typeface="+mj-lt"/>
                        <a:ea typeface="Calibri" panose="020F0502020204030204" pitchFamily="34" charset="0"/>
                        <a:cs typeface="Mangal" panose="02040503050203030202" pitchFamily="18" charset="0"/>
                      </a:endParaRPr>
                    </a:p>
                    <a:p>
                      <a:pPr>
                        <a:lnSpc>
                          <a:spcPct val="107000"/>
                        </a:lnSpc>
                        <a:spcAft>
                          <a:spcPts val="800"/>
                        </a:spcAft>
                      </a:pPr>
                      <a:r>
                        <a:rPr lang="en-IN" sz="1800" kern="100">
                          <a:solidFill>
                            <a:srgbClr val="000000"/>
                          </a:solidFill>
                          <a:effectLst/>
                          <a:latin typeface="+mj-lt"/>
                          <a:ea typeface="Calibri" panose="020F0502020204030204" pitchFamily="34" charset="0"/>
                          <a:cs typeface="Mangal" panose="02040503050203030202" pitchFamily="18" charset="0"/>
                        </a:rPr>
                        <a:t>Reply</a:t>
                      </a:r>
                      <a:endParaRPr lang="en-IN" sz="1800" kern="10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a:solidFill>
                            <a:srgbClr val="000000"/>
                          </a:solidFill>
                          <a:effectLst/>
                          <a:latin typeface="+mj-lt"/>
                          <a:ea typeface="Calibri" panose="020F0502020204030204" pitchFamily="34" charset="0"/>
                          <a:cs typeface="Mangal" panose="02040503050203030202" pitchFamily="18" charset="0"/>
                        </a:rPr>
                        <a:t>Not Permitted</a:t>
                      </a:r>
                      <a:endParaRPr lang="en-IN" sz="1800" kern="10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a:solidFill>
                            <a:srgbClr val="000000"/>
                          </a:solidFill>
                          <a:effectLst/>
                          <a:latin typeface="+mj-lt"/>
                          <a:ea typeface="Calibri" panose="020F0502020204030204" pitchFamily="34" charset="0"/>
                          <a:cs typeface="Mangal" panose="02040503050203030202" pitchFamily="18" charset="0"/>
                        </a:rPr>
                        <a:t>NA</a:t>
                      </a:r>
                      <a:endParaRPr lang="en-IN" sz="1800" kern="10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a:solidFill>
                            <a:srgbClr val="000000"/>
                          </a:solidFill>
                          <a:effectLst/>
                          <a:latin typeface="+mj-lt"/>
                          <a:ea typeface="Calibri" panose="020F0502020204030204" pitchFamily="34" charset="0"/>
                          <a:cs typeface="Mangal" panose="02040503050203030202" pitchFamily="18" charset="0"/>
                        </a:rPr>
                        <a:t>NA</a:t>
                      </a:r>
                      <a:endParaRPr lang="en-IN" sz="1800" kern="10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Send an anomalous time stamp reply and compare DUT configuration.</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408265005"/>
                  </a:ext>
                </a:extLst>
              </a:tr>
              <a:tr h="570462">
                <a:tc>
                  <a:txBody>
                    <a:bodyPr/>
                    <a:lstStyle/>
                    <a:p>
                      <a:pPr>
                        <a:lnSpc>
                          <a:spcPct val="107000"/>
                        </a:lnSpc>
                        <a:spcAft>
                          <a:spcPts val="800"/>
                        </a:spcAft>
                      </a:pPr>
                      <a:r>
                        <a:rPr lang="en-IN" sz="1800" kern="100" dirty="0">
                          <a:effectLst/>
                          <a:latin typeface="+mj-lt"/>
                          <a:ea typeface="Calibri" panose="020F0502020204030204" pitchFamily="34" charset="0"/>
                          <a:cs typeface="Mangal" panose="02040503050203030202" pitchFamily="18" charset="0"/>
                        </a:rPr>
                        <a:t>4</a:t>
                      </a:r>
                    </a:p>
                  </a:txBody>
                  <a:tcPr marL="33803" marR="33803" marT="0" marB="0"/>
                </a:tc>
                <a:tc>
                  <a:txBody>
                    <a:bodyPr/>
                    <a:lstStyle/>
                    <a:p>
                      <a:pPr>
                        <a:lnSpc>
                          <a:spcPct val="107000"/>
                        </a:lnSpc>
                        <a:spcAft>
                          <a:spcPts val="800"/>
                        </a:spcAft>
                      </a:pPr>
                      <a:r>
                        <a:rPr lang="en-IN" sz="1800" kern="100">
                          <a:solidFill>
                            <a:srgbClr val="000000"/>
                          </a:solidFill>
                          <a:effectLst/>
                          <a:latin typeface="+mj-lt"/>
                          <a:ea typeface="Calibri" panose="020F0502020204030204" pitchFamily="34" charset="0"/>
                          <a:cs typeface="Mangal" panose="02040503050203030202" pitchFamily="18" charset="0"/>
                        </a:rPr>
                        <a:t>133</a:t>
                      </a:r>
                      <a:endParaRPr lang="en-IN" sz="1800" kern="10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Router</a:t>
                      </a:r>
                      <a:endParaRPr lang="en-IN" sz="1800" kern="100" dirty="0">
                        <a:effectLst/>
                        <a:latin typeface="+mj-lt"/>
                        <a:ea typeface="Calibri" panose="020F0502020204030204" pitchFamily="34" charset="0"/>
                        <a:cs typeface="Mangal" panose="02040503050203030202" pitchFamily="18" charset="0"/>
                      </a:endParaRPr>
                    </a:p>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Solicitation</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N/A</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Not Permitted</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Not Permitted</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Send RS, Listen for RA.</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892363869"/>
                  </a:ext>
                </a:extLst>
              </a:tr>
              <a:tr h="1237632">
                <a:tc>
                  <a:txBody>
                    <a:bodyPr/>
                    <a:lstStyle/>
                    <a:p>
                      <a:pPr marL="0" algn="l" defTabSz="457200" rtl="0" eaLnBrk="1" latinLnBrk="0" hangingPunct="1">
                        <a:lnSpc>
                          <a:spcPct val="107000"/>
                        </a:lnSpc>
                        <a:spcAft>
                          <a:spcPts val="800"/>
                        </a:spcAft>
                      </a:pPr>
                      <a:r>
                        <a:rPr lang="en-IN" sz="1800" b="1" kern="100" dirty="0">
                          <a:solidFill>
                            <a:schemeClr val="lt1"/>
                          </a:solidFill>
                          <a:effectLst/>
                          <a:latin typeface="+mj-lt"/>
                          <a:ea typeface="Calibri" panose="020F0502020204030204" pitchFamily="34" charset="0"/>
                          <a:cs typeface="Mangal" panose="02040503050203030202" pitchFamily="18" charset="0"/>
                        </a:rPr>
                        <a:t>5</a:t>
                      </a:r>
                    </a:p>
                  </a:txBody>
                  <a:tcPr marL="68580" marR="68580"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134</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Router</a:t>
                      </a:r>
                      <a:endParaRPr lang="en-IN" sz="1800" kern="100" dirty="0">
                        <a:effectLst/>
                        <a:latin typeface="+mj-lt"/>
                        <a:ea typeface="Calibri" panose="020F0502020204030204" pitchFamily="34" charset="0"/>
                        <a:cs typeface="Mangal" panose="02040503050203030202" pitchFamily="18" charset="0"/>
                      </a:endParaRPr>
                    </a:p>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Advertisement</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N/A</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Not Permitted</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solidFill>
                            <a:srgbClr val="000000"/>
                          </a:solidFill>
                          <a:effectLst/>
                          <a:latin typeface="+mj-lt"/>
                          <a:ea typeface="Calibri" panose="020F0502020204030204" pitchFamily="34" charset="0"/>
                          <a:cs typeface="Mangal" panose="02040503050203030202" pitchFamily="18" charset="0"/>
                        </a:rPr>
                        <a:t>Not Permitted</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800"/>
                        </a:spcAft>
                      </a:pPr>
                      <a:r>
                        <a:rPr lang="en-IN" sz="1800" kern="100" dirty="0">
                          <a:effectLst/>
                          <a:latin typeface="+mj-lt"/>
                          <a:ea typeface="Calibri" panose="020F0502020204030204" pitchFamily="34" charset="0"/>
                          <a:cs typeface="Mangal" panose="02040503050203030202" pitchFamily="18" charset="0"/>
                        </a:rPr>
                        <a:t>Send RA. </a:t>
                      </a:r>
                      <a:r>
                        <a:rPr lang="en-IN" sz="1800" kern="1200" dirty="0">
                          <a:solidFill>
                            <a:schemeClr val="dk1"/>
                          </a:solidFill>
                          <a:effectLst/>
                          <a:latin typeface="+mj-lt"/>
                          <a:ea typeface="+mn-ea"/>
                          <a:cs typeface="+mn-cs"/>
                        </a:rPr>
                        <a:t>DUT is expected to DROP RA packet. Check esp. for </a:t>
                      </a:r>
                      <a:r>
                        <a:rPr lang="en-IN" sz="1800" kern="1200" dirty="0">
                          <a:solidFill>
                            <a:schemeClr val="dk1"/>
                          </a:solidFill>
                          <a:effectLst/>
                          <a:latin typeface="+mn-lt"/>
                          <a:ea typeface="+mn-ea"/>
                          <a:cs typeface="+mn-cs"/>
                        </a:rPr>
                        <a:t>Default </a:t>
                      </a:r>
                      <a:r>
                        <a:rPr lang="en-IN" sz="1800" kern="1200" dirty="0" err="1">
                          <a:solidFill>
                            <a:schemeClr val="dk1"/>
                          </a:solidFill>
                          <a:effectLst/>
                          <a:latin typeface="+mn-lt"/>
                          <a:ea typeface="+mn-ea"/>
                          <a:cs typeface="+mn-cs"/>
                        </a:rPr>
                        <a:t>Gway</a:t>
                      </a:r>
                      <a:r>
                        <a:rPr lang="en-IN" sz="1800" kern="1200" dirty="0">
                          <a:solidFill>
                            <a:schemeClr val="dk1"/>
                          </a:solidFill>
                          <a:effectLst/>
                          <a:latin typeface="+mn-lt"/>
                          <a:ea typeface="+mn-ea"/>
                          <a:cs typeface="+mn-cs"/>
                        </a:rPr>
                        <a:t>.</a:t>
                      </a:r>
                      <a:r>
                        <a:rPr lang="en-IN" sz="1800" kern="1200" dirty="0">
                          <a:solidFill>
                            <a:schemeClr val="dk1"/>
                          </a:solidFill>
                          <a:effectLst/>
                          <a:latin typeface="+mj-lt"/>
                          <a:ea typeface="+mn-ea"/>
                          <a:cs typeface="+mn-cs"/>
                        </a:rPr>
                        <a:t> changes in config.</a:t>
                      </a:r>
                      <a:endParaRPr lang="en-IN" sz="1800" kern="100" dirty="0">
                        <a:effectLst/>
                        <a:latin typeface="+mj-lt"/>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236093263"/>
                  </a:ext>
                </a:extLst>
              </a:tr>
            </a:tbl>
          </a:graphicData>
        </a:graphic>
      </p:graphicFrame>
    </p:spTree>
    <p:extLst>
      <p:ext uri="{BB962C8B-B14F-4D97-AF65-F5344CB8AC3E}">
        <p14:creationId xmlns:p14="http://schemas.microsoft.com/office/powerpoint/2010/main" val="3921185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F9ED-D163-4F0E-42A4-2BA38B054D09}"/>
              </a:ext>
            </a:extLst>
          </p:cNvPr>
          <p:cNvSpPr>
            <a:spLocks noGrp="1"/>
          </p:cNvSpPr>
          <p:nvPr>
            <p:ph type="title"/>
          </p:nvPr>
        </p:nvSpPr>
        <p:spPr/>
        <p:txBody>
          <a:bodyPr/>
          <a:lstStyle/>
          <a:p>
            <a:r>
              <a:rPr lang="en-IN" dirty="0"/>
              <a:t>Way forward</a:t>
            </a:r>
          </a:p>
        </p:txBody>
      </p:sp>
      <p:sp>
        <p:nvSpPr>
          <p:cNvPr id="3" name="Content Placeholder 2">
            <a:extLst>
              <a:ext uri="{FF2B5EF4-FFF2-40B4-BE49-F238E27FC236}">
                <a16:creationId xmlns:a16="http://schemas.microsoft.com/office/drawing/2014/main" id="{0122A0B6-841D-322D-C5C7-ED0C118BDD56}"/>
              </a:ext>
            </a:extLst>
          </p:cNvPr>
          <p:cNvSpPr>
            <a:spLocks noGrp="1"/>
          </p:cNvSpPr>
          <p:nvPr>
            <p:ph idx="1"/>
          </p:nvPr>
        </p:nvSpPr>
        <p:spPr>
          <a:xfrm>
            <a:off x="1154954" y="2603500"/>
            <a:ext cx="10741038" cy="3416300"/>
          </a:xfrm>
        </p:spPr>
        <p:txBody>
          <a:bodyPr/>
          <a:lstStyle/>
          <a:p>
            <a:r>
              <a:rPr lang="en-IN" dirty="0"/>
              <a:t>TSTL generates the report using the ICMP test tool v1.0.</a:t>
            </a:r>
          </a:p>
          <a:p>
            <a:r>
              <a:rPr lang="en-IN" dirty="0"/>
              <a:t>TSTL submits the report along with the hash generated on the GUI.</a:t>
            </a:r>
          </a:p>
          <a:p>
            <a:r>
              <a:rPr lang="en-IN" dirty="0"/>
              <a:t>OEM declares optional ICMP messages used for debugging in the consolidated product information sheet.</a:t>
            </a:r>
          </a:p>
          <a:p>
            <a:pPr marL="0" indent="0">
              <a:buNone/>
            </a:pPr>
            <a:endParaRPr lang="en-IN" dirty="0"/>
          </a:p>
        </p:txBody>
      </p:sp>
    </p:spTree>
    <p:extLst>
      <p:ext uri="{BB962C8B-B14F-4D97-AF65-F5344CB8AC3E}">
        <p14:creationId xmlns:p14="http://schemas.microsoft.com/office/powerpoint/2010/main" val="361739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4808-D2BB-E09B-2ED6-F9143D7FA159}"/>
              </a:ext>
            </a:extLst>
          </p:cNvPr>
          <p:cNvSpPr>
            <a:spLocks noGrp="1"/>
          </p:cNvSpPr>
          <p:nvPr>
            <p:ph type="title"/>
          </p:nvPr>
        </p:nvSpPr>
        <p:spPr>
          <a:xfrm>
            <a:off x="1154954" y="947291"/>
            <a:ext cx="8761413" cy="706964"/>
          </a:xfrm>
        </p:spPr>
        <p:txBody>
          <a:bodyPr/>
          <a:lstStyle/>
          <a:p>
            <a:r>
              <a:rPr lang="en-IN" dirty="0"/>
              <a:t>Abbreviations</a:t>
            </a:r>
          </a:p>
        </p:txBody>
      </p:sp>
      <p:sp>
        <p:nvSpPr>
          <p:cNvPr id="3" name="Content Placeholder 2">
            <a:extLst>
              <a:ext uri="{FF2B5EF4-FFF2-40B4-BE49-F238E27FC236}">
                <a16:creationId xmlns:a16="http://schemas.microsoft.com/office/drawing/2014/main" id="{E480634D-85E7-23B7-BAE9-44B07CE39B07}"/>
              </a:ext>
            </a:extLst>
          </p:cNvPr>
          <p:cNvSpPr>
            <a:spLocks noGrp="1"/>
          </p:cNvSpPr>
          <p:nvPr>
            <p:ph idx="1"/>
          </p:nvPr>
        </p:nvSpPr>
        <p:spPr/>
        <p:txBody>
          <a:bodyPr/>
          <a:lstStyle/>
          <a:p>
            <a:r>
              <a:rPr lang="en-IN" dirty="0"/>
              <a:t>TSTL: Telecom Security Test Lab</a:t>
            </a:r>
          </a:p>
          <a:p>
            <a:r>
              <a:rPr lang="en-IN" dirty="0"/>
              <a:t>ITSAR: Indian Telecom Security Assurance Requirement</a:t>
            </a:r>
          </a:p>
          <a:p>
            <a:r>
              <a:rPr lang="en-IN" dirty="0"/>
              <a:t>ICMP: Internet Control Message Protocol</a:t>
            </a:r>
          </a:p>
          <a:p>
            <a:r>
              <a:rPr lang="en-IN" dirty="0"/>
              <a:t>DUT: Device Under Test</a:t>
            </a:r>
          </a:p>
          <a:p>
            <a:r>
              <a:rPr lang="en-IN" dirty="0"/>
              <a:t>ETSI : European Telecommunications Standards Institute</a:t>
            </a:r>
          </a:p>
          <a:p>
            <a:endParaRPr lang="en-IN" dirty="0"/>
          </a:p>
        </p:txBody>
      </p:sp>
    </p:spTree>
    <p:extLst>
      <p:ext uri="{BB962C8B-B14F-4D97-AF65-F5344CB8AC3E}">
        <p14:creationId xmlns:p14="http://schemas.microsoft.com/office/powerpoint/2010/main" val="3378899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4166-E1D2-1311-DDE4-F5CE340C55A5}"/>
              </a:ext>
            </a:extLst>
          </p:cNvPr>
          <p:cNvSpPr>
            <a:spLocks noGrp="1"/>
          </p:cNvSpPr>
          <p:nvPr>
            <p:ph type="title"/>
          </p:nvPr>
        </p:nvSpPr>
        <p:spPr/>
        <p:txBody>
          <a:bodyPr/>
          <a:lstStyle/>
          <a:p>
            <a:r>
              <a:rPr lang="en-IN" sz="3600" dirty="0"/>
              <a:t>Limitations of ICMP test tool v1.0</a:t>
            </a:r>
            <a:endParaRPr lang="en-IN" dirty="0"/>
          </a:p>
        </p:txBody>
      </p:sp>
      <p:sp>
        <p:nvSpPr>
          <p:cNvPr id="3" name="Content Placeholder 2">
            <a:extLst>
              <a:ext uri="{FF2B5EF4-FFF2-40B4-BE49-F238E27FC236}">
                <a16:creationId xmlns:a16="http://schemas.microsoft.com/office/drawing/2014/main" id="{99052F6C-2E7A-0436-8644-3F5E947B7272}"/>
              </a:ext>
            </a:extLst>
          </p:cNvPr>
          <p:cNvSpPr>
            <a:spLocks noGrp="1"/>
          </p:cNvSpPr>
          <p:nvPr>
            <p:ph idx="1"/>
          </p:nvPr>
        </p:nvSpPr>
        <p:spPr/>
        <p:txBody>
          <a:bodyPr/>
          <a:lstStyle/>
          <a:p>
            <a:r>
              <a:rPr lang="en-IN" cap="none" dirty="0">
                <a:solidFill>
                  <a:schemeClr val="tx1"/>
                </a:solidFill>
              </a:rPr>
              <a:t>For estimating time changes in the DUT, the DUT should support NTP.</a:t>
            </a:r>
          </a:p>
          <a:p>
            <a:r>
              <a:rPr lang="en-IN" dirty="0">
                <a:solidFill>
                  <a:schemeClr val="tx1"/>
                </a:solidFill>
              </a:rPr>
              <a:t>For checking changes in device configuration, secure shell access is required.</a:t>
            </a:r>
          </a:p>
          <a:p>
            <a:pPr marL="0" indent="0">
              <a:buNone/>
            </a:pPr>
            <a:endParaRPr lang="en-IN" cap="none" dirty="0">
              <a:solidFill>
                <a:schemeClr val="tx1"/>
              </a:solidFill>
            </a:endParaRPr>
          </a:p>
          <a:p>
            <a:pPr marL="0" indent="0">
              <a:buNone/>
            </a:pPr>
            <a:endParaRPr lang="en-IN" cap="none" dirty="0">
              <a:solidFill>
                <a:schemeClr val="tx1"/>
              </a:solidFill>
            </a:endParaRPr>
          </a:p>
          <a:p>
            <a:endParaRPr lang="en-IN" dirty="0"/>
          </a:p>
        </p:txBody>
      </p:sp>
    </p:spTree>
    <p:extLst>
      <p:ext uri="{BB962C8B-B14F-4D97-AF65-F5344CB8AC3E}">
        <p14:creationId xmlns:p14="http://schemas.microsoft.com/office/powerpoint/2010/main" val="228156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1359-0651-E1E4-89DA-E3E12DA0F02B}"/>
              </a:ext>
            </a:extLst>
          </p:cNvPr>
          <p:cNvSpPr>
            <a:spLocks noGrp="1"/>
          </p:cNvSpPr>
          <p:nvPr>
            <p:ph type="title"/>
          </p:nvPr>
        </p:nvSpPr>
        <p:spPr>
          <a:xfrm>
            <a:off x="1058010" y="2171700"/>
            <a:ext cx="9601196" cy="3578469"/>
          </a:xfrm>
        </p:spPr>
        <p:txBody>
          <a:bodyPr>
            <a:normAutofit/>
          </a:bodyPr>
          <a:lstStyle/>
          <a:p>
            <a:r>
              <a:rPr lang="en-IN" b="1" dirty="0">
                <a:solidFill>
                  <a:schemeClr val="tx1"/>
                </a:solidFill>
              </a:rPr>
              <a:t>Suggestion? Questions? </a:t>
            </a:r>
            <a:br>
              <a:rPr lang="en-IN" b="1" dirty="0">
                <a:solidFill>
                  <a:schemeClr val="tx1"/>
                </a:solidFill>
              </a:rPr>
            </a:br>
            <a:br>
              <a:rPr lang="en-IN" dirty="0">
                <a:solidFill>
                  <a:schemeClr val="tx1"/>
                </a:solidFill>
              </a:rPr>
            </a:br>
            <a:r>
              <a:rPr lang="en-IN" dirty="0">
                <a:solidFill>
                  <a:schemeClr val="tx1"/>
                </a:solidFill>
              </a:rPr>
              <a:t>					📧</a:t>
            </a:r>
            <a:r>
              <a:rPr lang="en-IN" b="1" dirty="0">
                <a:solidFill>
                  <a:srgbClr val="00B0F0"/>
                </a:solidFill>
              </a:rPr>
              <a:t>uma.kant91@gov.in</a:t>
            </a:r>
            <a:br>
              <a:rPr lang="en-IN" dirty="0">
                <a:solidFill>
                  <a:schemeClr val="tx1"/>
                </a:solidFill>
              </a:rPr>
            </a:br>
            <a:br>
              <a:rPr lang="en-IN" dirty="0">
                <a:solidFill>
                  <a:schemeClr val="tx1"/>
                </a:solidFill>
              </a:rPr>
            </a:br>
            <a:r>
              <a:rPr lang="en-IN" dirty="0">
                <a:solidFill>
                  <a:schemeClr val="tx1"/>
                </a:solidFill>
              </a:rPr>
              <a:t>														Thank you.</a:t>
            </a:r>
          </a:p>
        </p:txBody>
      </p:sp>
    </p:spTree>
    <p:extLst>
      <p:ext uri="{BB962C8B-B14F-4D97-AF65-F5344CB8AC3E}">
        <p14:creationId xmlns:p14="http://schemas.microsoft.com/office/powerpoint/2010/main" val="51259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C43E-F7B1-C046-EF56-8B21EDC023A7}"/>
              </a:ext>
            </a:extLst>
          </p:cNvPr>
          <p:cNvSpPr>
            <a:spLocks noGrp="1"/>
          </p:cNvSpPr>
          <p:nvPr>
            <p:ph type="title"/>
          </p:nvPr>
        </p:nvSpPr>
        <p:spPr/>
        <p:txBody>
          <a:bodyPr>
            <a:normAutofit/>
          </a:bodyPr>
          <a:lstStyle/>
          <a:p>
            <a:r>
              <a:rPr lang="en-IN" dirty="0"/>
              <a:t>Section 10.2 Handling of ICMP</a:t>
            </a:r>
          </a:p>
        </p:txBody>
      </p:sp>
      <p:sp>
        <p:nvSpPr>
          <p:cNvPr id="3" name="Content Placeholder 2">
            <a:extLst>
              <a:ext uri="{FF2B5EF4-FFF2-40B4-BE49-F238E27FC236}">
                <a16:creationId xmlns:a16="http://schemas.microsoft.com/office/drawing/2014/main" id="{B59B0F1A-FE5F-E92C-B3F7-74EF5F99561E}"/>
              </a:ext>
            </a:extLst>
          </p:cNvPr>
          <p:cNvSpPr>
            <a:spLocks noGrp="1"/>
          </p:cNvSpPr>
          <p:nvPr>
            <p:ph idx="1"/>
          </p:nvPr>
        </p:nvSpPr>
        <p:spPr>
          <a:xfrm>
            <a:off x="923544" y="2240280"/>
            <a:ext cx="10313025" cy="4014216"/>
          </a:xfrm>
        </p:spPr>
        <p:txBody>
          <a:bodyPr>
            <a:normAutofit/>
          </a:bodyPr>
          <a:lstStyle/>
          <a:p>
            <a:pPr marL="0" indent="0">
              <a:buNone/>
            </a:pPr>
            <a:r>
              <a:rPr lang="en-US" b="1" dirty="0"/>
              <a:t>Requirement : </a:t>
            </a:r>
          </a:p>
          <a:p>
            <a:r>
              <a:rPr lang="en-US" sz="2000" dirty="0"/>
              <a:t>Processing of ICMPv4 and ICMPv6 packets which are not required for operation shall be disabled on the Network product. </a:t>
            </a:r>
          </a:p>
          <a:p>
            <a:r>
              <a:rPr lang="en-US" sz="2000" dirty="0"/>
              <a:t>ICMP message types which on receipt lead to responses or to configuration changes are not mentioned in this requirement, but they may be necessary to support relevant and specified networking features. Those must be documented. Certain ICMP types are generally permitted and do not need to be specifically documented. </a:t>
            </a:r>
          </a:p>
          <a:p>
            <a:r>
              <a:rPr lang="en-US" sz="2000" dirty="0"/>
              <a:t>The Network product shall not send certain ICMP types by default, but it may support the option to enable utilization of these types (e.g., for debugging). This is marked as "Optional" in below table.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9073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6925-F536-6A89-D83B-2655F979703A}"/>
              </a:ext>
            </a:extLst>
          </p:cNvPr>
          <p:cNvSpPr>
            <a:spLocks noGrp="1"/>
          </p:cNvSpPr>
          <p:nvPr>
            <p:ph type="title"/>
          </p:nvPr>
        </p:nvSpPr>
        <p:spPr>
          <a:xfrm>
            <a:off x="1154954" y="973668"/>
            <a:ext cx="9782677" cy="706964"/>
          </a:xfrm>
        </p:spPr>
        <p:txBody>
          <a:bodyPr/>
          <a:lstStyle/>
          <a:p>
            <a:r>
              <a:rPr lang="en-IN" dirty="0"/>
              <a:t>Table 1 -  Requirements Optional/Permitted</a:t>
            </a:r>
          </a:p>
        </p:txBody>
      </p:sp>
      <p:pic>
        <p:nvPicPr>
          <p:cNvPr id="5" name="Content Placeholder 4">
            <a:extLst>
              <a:ext uri="{FF2B5EF4-FFF2-40B4-BE49-F238E27FC236}">
                <a16:creationId xmlns:a16="http://schemas.microsoft.com/office/drawing/2014/main" id="{0348C118-0355-81D6-5FAD-5EFF3E2EFDBC}"/>
              </a:ext>
            </a:extLst>
          </p:cNvPr>
          <p:cNvPicPr>
            <a:picLocks noGrp="1" noChangeAspect="1"/>
          </p:cNvPicPr>
          <p:nvPr>
            <p:ph idx="1"/>
          </p:nvPr>
        </p:nvPicPr>
        <p:blipFill>
          <a:blip r:embed="rId2"/>
          <a:stretch>
            <a:fillRect/>
          </a:stretch>
        </p:blipFill>
        <p:spPr>
          <a:xfrm>
            <a:off x="1154954" y="2603500"/>
            <a:ext cx="8903446" cy="3416300"/>
          </a:xfrm>
        </p:spPr>
      </p:pic>
    </p:spTree>
    <p:extLst>
      <p:ext uri="{BB962C8B-B14F-4D97-AF65-F5344CB8AC3E}">
        <p14:creationId xmlns:p14="http://schemas.microsoft.com/office/powerpoint/2010/main" val="285294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7AAE-1FEC-36CB-1DFF-525795DFA7BD}"/>
              </a:ext>
            </a:extLst>
          </p:cNvPr>
          <p:cNvSpPr>
            <a:spLocks noGrp="1"/>
          </p:cNvSpPr>
          <p:nvPr>
            <p:ph type="title"/>
          </p:nvPr>
        </p:nvSpPr>
        <p:spPr/>
        <p:txBody>
          <a:bodyPr/>
          <a:lstStyle/>
          <a:p>
            <a:r>
              <a:rPr lang="en-IN" dirty="0"/>
              <a:t>Table 2 : Decisive Requirements</a:t>
            </a:r>
          </a:p>
        </p:txBody>
      </p:sp>
      <p:pic>
        <p:nvPicPr>
          <p:cNvPr id="5" name="Content Placeholder 4">
            <a:extLst>
              <a:ext uri="{FF2B5EF4-FFF2-40B4-BE49-F238E27FC236}">
                <a16:creationId xmlns:a16="http://schemas.microsoft.com/office/drawing/2014/main" id="{309DE225-68F6-E24B-B545-2D6FF950E434}"/>
              </a:ext>
            </a:extLst>
          </p:cNvPr>
          <p:cNvPicPr>
            <a:picLocks noGrp="1" noChangeAspect="1"/>
          </p:cNvPicPr>
          <p:nvPr>
            <p:ph idx="1"/>
          </p:nvPr>
        </p:nvPicPr>
        <p:blipFill>
          <a:blip r:embed="rId2"/>
          <a:stretch>
            <a:fillRect/>
          </a:stretch>
        </p:blipFill>
        <p:spPr>
          <a:xfrm>
            <a:off x="993531" y="3068515"/>
            <a:ext cx="9636370" cy="3416300"/>
          </a:xfrm>
        </p:spPr>
      </p:pic>
      <p:sp>
        <p:nvSpPr>
          <p:cNvPr id="7" name="TextBox 6">
            <a:extLst>
              <a:ext uri="{FF2B5EF4-FFF2-40B4-BE49-F238E27FC236}">
                <a16:creationId xmlns:a16="http://schemas.microsoft.com/office/drawing/2014/main" id="{2A4D8734-62B8-E502-9A0B-9FB282ABE712}"/>
              </a:ext>
            </a:extLst>
          </p:cNvPr>
          <p:cNvSpPr txBox="1"/>
          <p:nvPr/>
        </p:nvSpPr>
        <p:spPr>
          <a:xfrm>
            <a:off x="624238" y="2277208"/>
            <a:ext cx="10374956" cy="646331"/>
          </a:xfrm>
          <a:prstGeom prst="rect">
            <a:avLst/>
          </a:prstGeom>
          <a:noFill/>
        </p:spPr>
        <p:txBody>
          <a:bodyPr wrap="none" rtlCol="0">
            <a:spAutoFit/>
          </a:bodyPr>
          <a:lstStyle/>
          <a:p>
            <a:pPr marL="285750" indent="-285750">
              <a:buFont typeface="Wingdings" panose="05000000000000000000" pitchFamily="2" charset="2"/>
              <a:buChar char="Ø"/>
            </a:pPr>
            <a:r>
              <a:rPr lang="en-US" b="1" dirty="0">
                <a:solidFill>
                  <a:srgbClr val="C00000"/>
                </a:solidFill>
              </a:rPr>
              <a:t>The Network product shall not respond to, or process (i.e., do changes to configuration), </a:t>
            </a:r>
          </a:p>
          <a:p>
            <a:r>
              <a:rPr lang="en-US" b="1" dirty="0">
                <a:solidFill>
                  <a:srgbClr val="C00000"/>
                </a:solidFill>
              </a:rPr>
              <a:t>     under any circumstances certain ICMP message types as mentioned in table below.</a:t>
            </a:r>
            <a:endParaRPr lang="en-IN" b="1" dirty="0">
              <a:solidFill>
                <a:srgbClr val="C00000"/>
              </a:solidFill>
            </a:endParaRPr>
          </a:p>
        </p:txBody>
      </p:sp>
    </p:spTree>
    <p:extLst>
      <p:ext uri="{BB962C8B-B14F-4D97-AF65-F5344CB8AC3E}">
        <p14:creationId xmlns:p14="http://schemas.microsoft.com/office/powerpoint/2010/main" val="3696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CBAD-E4D2-69C7-10BB-6C0EF9C05D48}"/>
              </a:ext>
            </a:extLst>
          </p:cNvPr>
          <p:cNvSpPr>
            <a:spLocks noGrp="1"/>
          </p:cNvSpPr>
          <p:nvPr>
            <p:ph type="title"/>
          </p:nvPr>
        </p:nvSpPr>
        <p:spPr/>
        <p:txBody>
          <a:bodyPr/>
          <a:lstStyle/>
          <a:p>
            <a:r>
              <a:rPr lang="en-IN" dirty="0"/>
              <a:t>Summary</a:t>
            </a:r>
          </a:p>
        </p:txBody>
      </p:sp>
      <p:sp>
        <p:nvSpPr>
          <p:cNvPr id="6" name="Content Placeholder 5">
            <a:extLst>
              <a:ext uri="{FF2B5EF4-FFF2-40B4-BE49-F238E27FC236}">
                <a16:creationId xmlns:a16="http://schemas.microsoft.com/office/drawing/2014/main" id="{3D7CDCDB-5AD5-907E-D65D-F549A2429ED7}"/>
              </a:ext>
            </a:extLst>
          </p:cNvPr>
          <p:cNvSpPr txBox="1">
            <a:spLocks noGrp="1"/>
          </p:cNvSpPr>
          <p:nvPr>
            <p:ph idx="1"/>
          </p:nvPr>
        </p:nvSpPr>
        <p:spPr>
          <a:xfrm>
            <a:off x="1155700" y="2603500"/>
            <a:ext cx="10318262" cy="2672526"/>
          </a:xfrm>
          <a:prstGeom prst="rect">
            <a:avLst/>
          </a:prstGeom>
          <a:noFill/>
        </p:spPr>
        <p:txBody>
          <a:bodyPr wrap="square" rtlCol="0">
            <a:spAutoFit/>
          </a:bodyPr>
          <a:lstStyle/>
          <a:p>
            <a:r>
              <a:rPr lang="en-IN" b="1" dirty="0">
                <a:solidFill>
                  <a:srgbClr val="C00000"/>
                </a:solidFill>
              </a:rPr>
              <a:t>ICMP packets under Table 1 are allowed for utilisation and are marked optional </a:t>
            </a:r>
          </a:p>
          <a:p>
            <a:pPr marL="0" indent="0">
              <a:buNone/>
            </a:pPr>
            <a:r>
              <a:rPr lang="en-IN" b="1" dirty="0">
                <a:solidFill>
                  <a:srgbClr val="C00000"/>
                </a:solidFill>
              </a:rPr>
              <a:t>     or permitted. However, for ICMP packets under Table 2 , only positive test outcomes lead</a:t>
            </a:r>
          </a:p>
          <a:p>
            <a:pPr marL="0" indent="0">
              <a:buNone/>
            </a:pPr>
            <a:r>
              <a:rPr lang="en-IN" b="1" dirty="0">
                <a:solidFill>
                  <a:srgbClr val="C00000"/>
                </a:solidFill>
              </a:rPr>
              <a:t>     to certification of the device.</a:t>
            </a:r>
          </a:p>
          <a:p>
            <a:pPr marL="0" indent="0">
              <a:buNone/>
            </a:pPr>
            <a:endParaRPr lang="en-IN" b="1" dirty="0">
              <a:solidFill>
                <a:srgbClr val="C00000"/>
              </a:solidFill>
            </a:endParaRPr>
          </a:p>
          <a:p>
            <a:pPr marL="0" indent="0">
              <a:buNone/>
            </a:pPr>
            <a:endParaRPr lang="en-IN" b="1" dirty="0">
              <a:solidFill>
                <a:srgbClr val="C00000"/>
              </a:solidFill>
            </a:endParaRPr>
          </a:p>
          <a:p>
            <a:r>
              <a:rPr lang="en-IN" b="1" dirty="0">
                <a:solidFill>
                  <a:srgbClr val="C00000"/>
                </a:solidFill>
              </a:rPr>
              <a:t>ICMP messages apart from those mentioned in the Table 1 and Table 2; which lead to response from DUT or cause configuration changes in the  DUT must be documented.</a:t>
            </a:r>
          </a:p>
        </p:txBody>
      </p:sp>
    </p:spTree>
    <p:extLst>
      <p:ext uri="{BB962C8B-B14F-4D97-AF65-F5344CB8AC3E}">
        <p14:creationId xmlns:p14="http://schemas.microsoft.com/office/powerpoint/2010/main" val="376651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024F1-1085-0015-3054-B8B8CEBF80B0}"/>
              </a:ext>
            </a:extLst>
          </p:cNvPr>
          <p:cNvSpPr>
            <a:spLocks noGrp="1"/>
          </p:cNvSpPr>
          <p:nvPr>
            <p:ph idx="1"/>
          </p:nvPr>
        </p:nvSpPr>
        <p:spPr/>
        <p:txBody>
          <a:bodyPr/>
          <a:lstStyle/>
          <a:p>
            <a:pPr marL="457200" lvl="1" indent="0">
              <a:buNone/>
            </a:pPr>
            <a:endParaRPr lang="en-IN" dirty="0"/>
          </a:p>
          <a:p>
            <a:pPr marL="457200" lvl="1" indent="0">
              <a:buNone/>
            </a:pPr>
            <a:endParaRPr lang="en-IN" dirty="0"/>
          </a:p>
          <a:p>
            <a:pPr marL="457200" lvl="1" indent="0">
              <a:buNone/>
            </a:pPr>
            <a:endParaRPr lang="en-IN" dirty="0"/>
          </a:p>
          <a:p>
            <a:pPr marL="457200" lvl="1" indent="0">
              <a:buNone/>
            </a:pPr>
            <a:r>
              <a:rPr lang="en-IN" sz="4400" b="1" dirty="0"/>
              <a:t>Available Guidelines</a:t>
            </a:r>
          </a:p>
          <a:p>
            <a:pPr marL="457200" lvl="1" indent="0">
              <a:buNone/>
            </a:pPr>
            <a:r>
              <a:rPr lang="en-IN" sz="4400" b="1" dirty="0"/>
              <a:t>	</a:t>
            </a:r>
          </a:p>
        </p:txBody>
      </p:sp>
    </p:spTree>
    <p:extLst>
      <p:ext uri="{BB962C8B-B14F-4D97-AF65-F5344CB8AC3E}">
        <p14:creationId xmlns:p14="http://schemas.microsoft.com/office/powerpoint/2010/main" val="139851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8C6B2-97D2-CE47-117B-E646113A1968}"/>
              </a:ext>
            </a:extLst>
          </p:cNvPr>
          <p:cNvSpPr>
            <a:spLocks noGrp="1"/>
          </p:cNvSpPr>
          <p:nvPr>
            <p:ph type="title"/>
          </p:nvPr>
        </p:nvSpPr>
        <p:spPr>
          <a:xfrm>
            <a:off x="678180" y="941968"/>
            <a:ext cx="10013266" cy="738664"/>
          </a:xfrm>
        </p:spPr>
        <p:txBody>
          <a:bodyPr/>
          <a:lstStyle/>
          <a:p>
            <a:r>
              <a:rPr lang="fi-FI" dirty="0"/>
              <a:t>ETSI TS 133 117 V14.2.0 (2017-07) Rel 14 recommendations </a:t>
            </a:r>
            <a:br>
              <a:rPr lang="fi-FI" dirty="0"/>
            </a:br>
            <a:endParaRPr lang="en-IN" dirty="0"/>
          </a:p>
        </p:txBody>
      </p:sp>
      <p:sp>
        <p:nvSpPr>
          <p:cNvPr id="3" name="Content Placeholder 2">
            <a:extLst>
              <a:ext uri="{FF2B5EF4-FFF2-40B4-BE49-F238E27FC236}">
                <a16:creationId xmlns:a16="http://schemas.microsoft.com/office/drawing/2014/main" id="{D81747B9-5310-885C-634F-1172160ECA5E}"/>
              </a:ext>
            </a:extLst>
          </p:cNvPr>
          <p:cNvSpPr>
            <a:spLocks noGrp="1"/>
          </p:cNvSpPr>
          <p:nvPr>
            <p:ph idx="1"/>
          </p:nvPr>
        </p:nvSpPr>
        <p:spPr>
          <a:xfrm>
            <a:off x="621554" y="2239417"/>
            <a:ext cx="10976086" cy="3416300"/>
          </a:xfrm>
        </p:spPr>
        <p:txBody>
          <a:bodyPr>
            <a:normAutofit/>
          </a:bodyPr>
          <a:lstStyle/>
          <a:p>
            <a:pPr marL="0" indent="0">
              <a:buNone/>
            </a:pPr>
            <a:r>
              <a:rPr lang="en-US" b="1" dirty="0"/>
              <a:t>Execution steps: </a:t>
            </a:r>
          </a:p>
          <a:p>
            <a:pPr marL="57150" indent="0">
              <a:buNone/>
            </a:pPr>
            <a:r>
              <a:rPr lang="en-US" dirty="0"/>
              <a:t>The tester sends samples of the </a:t>
            </a:r>
            <a:r>
              <a:rPr lang="en-US" b="1" u="sng" dirty="0">
                <a:solidFill>
                  <a:srgbClr val="FF0000"/>
                </a:solidFill>
              </a:rPr>
              <a:t>applicable</a:t>
            </a:r>
            <a:r>
              <a:rPr lang="en-US" b="1" dirty="0"/>
              <a:t> ICMP messages </a:t>
            </a:r>
            <a:r>
              <a:rPr lang="en-US" dirty="0"/>
              <a:t>from the tester machine to the network product and verifies by appropriate means that</a:t>
            </a:r>
          </a:p>
          <a:p>
            <a:pPr lvl="2"/>
            <a:r>
              <a:rPr lang="en-US" dirty="0"/>
              <a:t>- the messages are dropped on receipt by the network product (e.g. by means of appropriate firewall rules),</a:t>
            </a:r>
          </a:p>
          <a:p>
            <a:pPr lvl="2"/>
            <a:r>
              <a:rPr lang="en-US" dirty="0"/>
              <a:t>- or </a:t>
            </a:r>
            <a:r>
              <a:rPr lang="en-US" b="1" dirty="0"/>
              <a:t>no response is sent </a:t>
            </a:r>
            <a:r>
              <a:rPr lang="en-US" dirty="0"/>
              <a:t>out towards the test machine,</a:t>
            </a:r>
          </a:p>
          <a:p>
            <a:pPr lvl="2"/>
            <a:r>
              <a:rPr lang="en-US" dirty="0"/>
              <a:t>- or there are other means ensuring that the ICMP messages cannot trigger a response/ cannot lead to </a:t>
            </a:r>
            <a:r>
              <a:rPr lang="en-US" b="1" dirty="0"/>
              <a:t>configuration changes</a:t>
            </a:r>
            <a:r>
              <a:rPr lang="en-US" dirty="0"/>
              <a:t>.</a:t>
            </a:r>
          </a:p>
          <a:p>
            <a:pPr lvl="2"/>
            <a:r>
              <a:rPr lang="en-US" dirty="0"/>
              <a:t>- or the network product's </a:t>
            </a:r>
            <a:r>
              <a:rPr lang="en-US" b="1" dirty="0">
                <a:solidFill>
                  <a:schemeClr val="tx1"/>
                </a:solidFill>
              </a:rPr>
              <a:t>applicable system configuration </a:t>
            </a:r>
            <a:r>
              <a:rPr lang="en-US" dirty="0"/>
              <a:t>remains unchanged upon receipt of the messages.</a:t>
            </a:r>
          </a:p>
          <a:p>
            <a:pPr marL="457200" lvl="1" indent="0">
              <a:buNone/>
            </a:pPr>
            <a:endParaRPr lang="en-IN" dirty="0"/>
          </a:p>
        </p:txBody>
      </p:sp>
      <p:sp>
        <p:nvSpPr>
          <p:cNvPr id="4" name="Callout: Line 3">
            <a:extLst>
              <a:ext uri="{FF2B5EF4-FFF2-40B4-BE49-F238E27FC236}">
                <a16:creationId xmlns:a16="http://schemas.microsoft.com/office/drawing/2014/main" id="{27EBFE96-5799-8E9F-7CB9-934E80098D48}"/>
              </a:ext>
            </a:extLst>
          </p:cNvPr>
          <p:cNvSpPr/>
          <p:nvPr/>
        </p:nvSpPr>
        <p:spPr>
          <a:xfrm>
            <a:off x="8313420" y="1477326"/>
            <a:ext cx="3156438" cy="1145277"/>
          </a:xfrm>
          <a:prstGeom prst="borderCallout1">
            <a:avLst>
              <a:gd name="adj1" fmla="val 62509"/>
              <a:gd name="adj2" fmla="val -255"/>
              <a:gd name="adj3" fmla="val 112500"/>
              <a:gd name="adj4" fmla="val -383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Message/packet !=(malformed, irrelevant)</a:t>
            </a:r>
          </a:p>
        </p:txBody>
      </p:sp>
      <p:cxnSp>
        <p:nvCxnSpPr>
          <p:cNvPr id="6" name="Straight Arrow Connector 5">
            <a:extLst>
              <a:ext uri="{FF2B5EF4-FFF2-40B4-BE49-F238E27FC236}">
                <a16:creationId xmlns:a16="http://schemas.microsoft.com/office/drawing/2014/main" id="{F2DAD84D-774C-6262-49CA-8C8FF6F0D9B7}"/>
              </a:ext>
            </a:extLst>
          </p:cNvPr>
          <p:cNvCxnSpPr>
            <a:cxnSpLocks/>
          </p:cNvCxnSpPr>
          <p:nvPr/>
        </p:nvCxnSpPr>
        <p:spPr>
          <a:xfrm flipV="1">
            <a:off x="5422100" y="1615440"/>
            <a:ext cx="2891320" cy="1151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06E1A02-D840-AA03-FD21-4D520227FCAA}"/>
              </a:ext>
            </a:extLst>
          </p:cNvPr>
          <p:cNvSpPr txBox="1"/>
          <p:nvPr/>
        </p:nvSpPr>
        <p:spPr>
          <a:xfrm>
            <a:off x="832862" y="5642154"/>
            <a:ext cx="10553469" cy="738664"/>
          </a:xfrm>
          <a:prstGeom prst="rect">
            <a:avLst/>
          </a:prstGeom>
          <a:noFill/>
        </p:spPr>
        <p:txBody>
          <a:bodyPr wrap="square" rtlCol="0">
            <a:spAutoFit/>
          </a:bodyPr>
          <a:lstStyle/>
          <a:p>
            <a:r>
              <a:rPr lang="en-US" sz="1400" dirty="0"/>
              <a:t>The test for this requirement can be carried out using a </a:t>
            </a:r>
            <a:r>
              <a:rPr lang="en-US" sz="1400" b="1" dirty="0"/>
              <a:t>suitable tool </a:t>
            </a:r>
            <a:r>
              <a:rPr lang="en-US" sz="1400" dirty="0"/>
              <a:t>or</a:t>
            </a:r>
            <a:r>
              <a:rPr lang="en-US" sz="1400" b="1" dirty="0"/>
              <a:t> manually </a:t>
            </a:r>
            <a:r>
              <a:rPr lang="en-US" sz="1400" dirty="0"/>
              <a:t>by performing the steps described. If a tool is used then </a:t>
            </a:r>
            <a:r>
              <a:rPr lang="en-US" sz="1400" b="1" dirty="0">
                <a:solidFill>
                  <a:srgbClr val="FF0000"/>
                </a:solidFill>
              </a:rPr>
              <a:t>the tester needs to provide evidence, e.g. by referring to the documentation of the tool</a:t>
            </a:r>
            <a:r>
              <a:rPr lang="en-US" sz="1400" dirty="0"/>
              <a:t>, that the tool </a:t>
            </a:r>
            <a:r>
              <a:rPr lang="en-US" sz="1400" b="1" u="sng" dirty="0">
                <a:solidFill>
                  <a:srgbClr val="FF0000"/>
                </a:solidFill>
              </a:rPr>
              <a:t>actually</a:t>
            </a:r>
            <a:r>
              <a:rPr lang="en-US" sz="1400" dirty="0"/>
              <a:t> provides functionality equivalent to the steps.</a:t>
            </a:r>
            <a:endParaRPr lang="en-IN" sz="1400" dirty="0"/>
          </a:p>
        </p:txBody>
      </p:sp>
    </p:spTree>
    <p:extLst>
      <p:ext uri="{BB962C8B-B14F-4D97-AF65-F5344CB8AC3E}">
        <p14:creationId xmlns:p14="http://schemas.microsoft.com/office/powerpoint/2010/main" val="368952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0B92-6059-93DD-817B-43328F09BF80}"/>
              </a:ext>
            </a:extLst>
          </p:cNvPr>
          <p:cNvSpPr>
            <a:spLocks noGrp="1"/>
          </p:cNvSpPr>
          <p:nvPr>
            <p:ph type="title"/>
          </p:nvPr>
        </p:nvSpPr>
        <p:spPr/>
        <p:txBody>
          <a:bodyPr/>
          <a:lstStyle/>
          <a:p>
            <a:r>
              <a:rPr lang="en-IN" dirty="0"/>
              <a:t>Available open source tools</a:t>
            </a:r>
          </a:p>
        </p:txBody>
      </p:sp>
      <p:sp>
        <p:nvSpPr>
          <p:cNvPr id="3" name="Content Placeholder 2">
            <a:extLst>
              <a:ext uri="{FF2B5EF4-FFF2-40B4-BE49-F238E27FC236}">
                <a16:creationId xmlns:a16="http://schemas.microsoft.com/office/drawing/2014/main" id="{7BBC7E7A-5445-4F55-5B50-01BF89D9179C}"/>
              </a:ext>
            </a:extLst>
          </p:cNvPr>
          <p:cNvSpPr>
            <a:spLocks noGrp="1"/>
          </p:cNvSpPr>
          <p:nvPr>
            <p:ph idx="1"/>
          </p:nvPr>
        </p:nvSpPr>
        <p:spPr/>
        <p:txBody>
          <a:bodyPr/>
          <a:lstStyle/>
          <a:p>
            <a:r>
              <a:rPr lang="en-IN" dirty="0" err="1"/>
              <a:t>Scapy</a:t>
            </a:r>
            <a:endParaRPr lang="en-IN" dirty="0"/>
          </a:p>
          <a:p>
            <a:r>
              <a:rPr lang="en-IN" dirty="0"/>
              <a:t>Hping3</a:t>
            </a:r>
          </a:p>
          <a:p>
            <a:r>
              <a:rPr lang="en-IN" dirty="0"/>
              <a:t>Nmap-</a:t>
            </a:r>
            <a:r>
              <a:rPr lang="en-IN" dirty="0" err="1"/>
              <a:t>nping</a:t>
            </a:r>
            <a:endParaRPr lang="en-IN" dirty="0"/>
          </a:p>
        </p:txBody>
      </p:sp>
    </p:spTree>
    <p:extLst>
      <p:ext uri="{BB962C8B-B14F-4D97-AF65-F5344CB8AC3E}">
        <p14:creationId xmlns:p14="http://schemas.microsoft.com/office/powerpoint/2010/main" val="3889912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2114</TotalTime>
  <Words>1020</Words>
  <Application>Microsoft Office PowerPoint</Application>
  <PresentationFormat>Widescreen</PresentationFormat>
  <Paragraphs>159</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Consolas</vt:lpstr>
      <vt:lpstr>Wingdings</vt:lpstr>
      <vt:lpstr>Wingdings 3</vt:lpstr>
      <vt:lpstr>Ion Boardroom</vt:lpstr>
      <vt:lpstr>Discussion on ICMP related test clauses of ITSAR and associated tools</vt:lpstr>
      <vt:lpstr>Abbreviations</vt:lpstr>
      <vt:lpstr>Section 10.2 Handling of ICMP</vt:lpstr>
      <vt:lpstr>Table 1 -  Requirements Optional/Permitted</vt:lpstr>
      <vt:lpstr>Table 2 : Decisive Requirements</vt:lpstr>
      <vt:lpstr>Summary</vt:lpstr>
      <vt:lpstr>PowerPoint Presentation</vt:lpstr>
      <vt:lpstr>ETSI TS 133 117 V14.2.0 (2017-07) Rel 14 recommendations  </vt:lpstr>
      <vt:lpstr>Available open source tools</vt:lpstr>
      <vt:lpstr>Case Study: Nping </vt:lpstr>
      <vt:lpstr>Case Study:  Malformed Packet</vt:lpstr>
      <vt:lpstr>Case Study: Well-formed but ineffective</vt:lpstr>
      <vt:lpstr>Peeling back the layers…</vt:lpstr>
      <vt:lpstr>Redirect Packet - structure</vt:lpstr>
      <vt:lpstr>Challenges before us</vt:lpstr>
      <vt:lpstr>A solution…</vt:lpstr>
      <vt:lpstr>Table 2 Implemented Algorithm</vt:lpstr>
      <vt:lpstr>Table 2 Implemented Algorithm</vt:lpstr>
      <vt:lpstr>Way forward</vt:lpstr>
      <vt:lpstr>Limitations of ICMP test tool v1.0</vt:lpstr>
      <vt:lpstr>Suggestion? Questions?        📧uma.kant91@gov.in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 sas</dc:creator>
  <cp:lastModifiedBy>ad sas</cp:lastModifiedBy>
  <cp:revision>181</cp:revision>
  <dcterms:created xsi:type="dcterms:W3CDTF">2025-02-17T04:51:06Z</dcterms:created>
  <dcterms:modified xsi:type="dcterms:W3CDTF">2025-03-20T05:12:44Z</dcterms:modified>
</cp:coreProperties>
</file>